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7" r:id="rId2"/>
    <p:sldId id="260" r:id="rId3"/>
    <p:sldId id="256" r:id="rId4"/>
    <p:sldId id="275" r:id="rId5"/>
    <p:sldId id="277" r:id="rId6"/>
    <p:sldId id="278" r:id="rId7"/>
    <p:sldId id="279" r:id="rId8"/>
    <p:sldId id="272" r:id="rId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96" autoAdjust="0"/>
    <p:restoredTop sz="94599" autoAdjust="0"/>
  </p:normalViewPr>
  <p:slideViewPr>
    <p:cSldViewPr>
      <p:cViewPr varScale="1">
        <p:scale>
          <a:sx n="65" d="100"/>
          <a:sy n="65" d="100"/>
        </p:scale>
        <p:origin x="-1310" y="-67"/>
      </p:cViewPr>
      <p:guideLst>
        <p:guide orient="horz" pos="2160"/>
        <p:guide pos="2880"/>
      </p:guideLst>
    </p:cSldViewPr>
  </p:slideViewPr>
  <p:outlineViewPr>
    <p:cViewPr>
      <p:scale>
        <a:sx n="33" d="100"/>
        <a:sy n="33" d="100"/>
      </p:scale>
      <p:origin x="0" y="27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Διαφάνεια τίτλου">
    <p:spTree>
      <p:nvGrpSpPr>
        <p:cNvPr id="1" name=""/>
        <p:cNvGrpSpPr/>
        <p:nvPr/>
      </p:nvGrpSpPr>
      <p:grpSpPr>
        <a:xfrm>
          <a:off x="0" y="0"/>
          <a:ext cx="0" cy="0"/>
          <a:chOff x="0" y="0"/>
          <a:chExt cx="0" cy="0"/>
        </a:xfrm>
      </p:grpSpPr>
      <p:sp>
        <p:nvSpPr>
          <p:cNvPr id="74754" name="Rectangle 2"/>
          <p:cNvSpPr>
            <a:spLocks noGrp="1" noChangeArrowheads="1"/>
          </p:cNvSpPr>
          <p:nvPr>
            <p:ph type="ctrTitle" sz="quarter"/>
          </p:nvPr>
        </p:nvSpPr>
        <p:spPr>
          <a:xfrm>
            <a:off x="685800" y="1676400"/>
            <a:ext cx="7772400" cy="1828800"/>
          </a:xfrm>
        </p:spPr>
        <p:txBody>
          <a:bodyPr/>
          <a:lstStyle>
            <a:lvl1pPr>
              <a:defRPr/>
            </a:lvl1pPr>
          </a:lstStyle>
          <a:p>
            <a:r>
              <a:rPr lang="el-GR"/>
              <a:t>Κάντε κλικ για επεξεργασία του τίτλου</a:t>
            </a:r>
          </a:p>
        </p:txBody>
      </p:sp>
      <p:sp>
        <p:nvSpPr>
          <p:cNvPr id="747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74756" name="Rectangle 4"/>
          <p:cNvSpPr>
            <a:spLocks noGrp="1" noChangeArrowheads="1"/>
          </p:cNvSpPr>
          <p:nvPr>
            <p:ph type="dt" sz="quarter" idx="2"/>
          </p:nvPr>
        </p:nvSpPr>
        <p:spPr/>
        <p:txBody>
          <a:bodyPr/>
          <a:lstStyle>
            <a:lvl1pPr>
              <a:defRPr/>
            </a:lvl1pPr>
          </a:lstStyle>
          <a:p>
            <a:fld id="{514FA3DC-16BF-43E7-9ABA-E218B7BC5D6A}" type="datetimeFigureOut">
              <a:rPr lang="el-GR"/>
              <a:pPr/>
              <a:t>11/3/2016</a:t>
            </a:fld>
            <a:endParaRPr lang="el-GR" dirty="0"/>
          </a:p>
        </p:txBody>
      </p:sp>
      <p:sp>
        <p:nvSpPr>
          <p:cNvPr id="74757" name="Rectangle 5"/>
          <p:cNvSpPr>
            <a:spLocks noGrp="1" noChangeArrowheads="1"/>
          </p:cNvSpPr>
          <p:nvPr>
            <p:ph type="ftr" sz="quarter" idx="3"/>
          </p:nvPr>
        </p:nvSpPr>
        <p:spPr/>
        <p:txBody>
          <a:bodyPr/>
          <a:lstStyle>
            <a:lvl1pPr>
              <a:defRPr/>
            </a:lvl1pPr>
          </a:lstStyle>
          <a:p>
            <a:endParaRPr lang="el-GR" dirty="0"/>
          </a:p>
        </p:txBody>
      </p:sp>
      <p:sp>
        <p:nvSpPr>
          <p:cNvPr id="74758" name="Rectangle 6"/>
          <p:cNvSpPr>
            <a:spLocks noGrp="1" noChangeArrowheads="1"/>
          </p:cNvSpPr>
          <p:nvPr>
            <p:ph type="sldNum" sz="quarter" idx="4"/>
          </p:nvPr>
        </p:nvSpPr>
        <p:spPr/>
        <p:txBody>
          <a:bodyPr/>
          <a:lstStyle>
            <a:lvl1pPr>
              <a:defRPr/>
            </a:lvl1pPr>
          </a:lstStyle>
          <a:p>
            <a:fld id="{D646CAC0-4658-4A12-B295-9F71E73CEC79}" type="slidenum">
              <a:rPr lang="el-GR"/>
              <a:pPr/>
              <a:t>‹#›</a:t>
            </a:fld>
            <a:endParaRPr lang="el-G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768" decel="100000"/>
                                        <p:tgtEl>
                                          <p:spTgt spid="74754"/>
                                        </p:tgtEl>
                                      </p:cBhvr>
                                    </p:animEffect>
                                    <p:animScale>
                                      <p:cBhvr>
                                        <p:cTn id="8" dur="768" decel="100000"/>
                                        <p:tgtEl>
                                          <p:spTgt spid="74754"/>
                                        </p:tgtEl>
                                      </p:cBhvr>
                                      <p:from x="10000" y="10000"/>
                                      <p:to x="200000" y="450000"/>
                                    </p:animScale>
                                    <p:animScale>
                                      <p:cBhvr>
                                        <p:cTn id="9" dur="1230" accel="100000" fill="hold">
                                          <p:stCondLst>
                                            <p:cond delay="768"/>
                                          </p:stCondLst>
                                        </p:cTn>
                                        <p:tgtEl>
                                          <p:spTgt spid="74754"/>
                                        </p:tgtEl>
                                      </p:cBhvr>
                                      <p:from x="200000" y="450000"/>
                                      <p:to x="100000" y="100000"/>
                                    </p:animScale>
                                    <p:set>
                                      <p:cBhvr>
                                        <p:cTn id="10" dur="768" fill="hold"/>
                                        <p:tgtEl>
                                          <p:spTgt spid="74754"/>
                                        </p:tgtEl>
                                        <p:attrNameLst>
                                          <p:attrName>ppt_x</p:attrName>
                                        </p:attrNameLst>
                                      </p:cBhvr>
                                      <p:to>
                                        <p:strVal val="(0.5)"/>
                                      </p:to>
                                    </p:set>
                                    <p:anim from="(0.5)" to="(#ppt_x)" calcmode="lin" valueType="num">
                                      <p:cBhvr>
                                        <p:cTn id="11" dur="1230" accel="100000" fill="hold">
                                          <p:stCondLst>
                                            <p:cond delay="768"/>
                                          </p:stCondLst>
                                        </p:cTn>
                                        <p:tgtEl>
                                          <p:spTgt spid="74754"/>
                                        </p:tgtEl>
                                        <p:attrNameLst>
                                          <p:attrName>ppt_x</p:attrName>
                                        </p:attrNameLst>
                                      </p:cBhvr>
                                    </p:anim>
                                    <p:set>
                                      <p:cBhvr>
                                        <p:cTn id="12" dur="768" fill="hold"/>
                                        <p:tgtEl>
                                          <p:spTgt spid="74754"/>
                                        </p:tgtEl>
                                        <p:attrNameLst>
                                          <p:attrName>ppt_y</p:attrName>
                                        </p:attrNameLst>
                                      </p:cBhvr>
                                      <p:to>
                                        <p:strVal val="(#ppt_y+0.4)"/>
                                      </p:to>
                                    </p:set>
                                    <p:anim from="(#ppt_y+0.4)" to="(#ppt_y)" calcmode="lin" valueType="num">
                                      <p:cBhvr>
                                        <p:cTn id="13" dur="1230" accel="100000" fill="hold">
                                          <p:stCondLst>
                                            <p:cond delay="768"/>
                                          </p:stCondLst>
                                        </p:cTn>
                                        <p:tgtEl>
                                          <p:spTgt spid="7475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4755">
                                            <p:txEl>
                                              <p:pRg st="0" end="0"/>
                                            </p:txEl>
                                          </p:spTgt>
                                        </p:tgtEl>
                                        <p:attrNameLst>
                                          <p:attrName>style.visibility</p:attrName>
                                        </p:attrNameLst>
                                      </p:cBhvr>
                                      <p:to>
                                        <p:strVal val="visible"/>
                                      </p:to>
                                    </p:set>
                                    <p:anim calcmode="lin" valueType="num">
                                      <p:cBhvr>
                                        <p:cTn id="18"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47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tmplLst>
          <p:tmpl lvl="1">
            <p:tnLst>
              <p:par>
                <p:cTn presetID="53" presetClass="entr" presetSubtype="0" fill="hold" nodeType="clickEffect">
                  <p:stCondLst>
                    <p:cond delay="0"/>
                  </p:stCondLst>
                  <p:childTnLst>
                    <p:set>
                      <p:cBhvr>
                        <p:cTn dur="1" fill="hold">
                          <p:stCondLst>
                            <p:cond delay="0"/>
                          </p:stCondLst>
                        </p:cTn>
                        <p:tgtEl>
                          <p:spTgt spid="74755"/>
                        </p:tgtEl>
                        <p:attrNameLst>
                          <p:attrName>style.visibility</p:attrName>
                        </p:attrNameLst>
                      </p:cBhvr>
                      <p:to>
                        <p:strVal val="visible"/>
                      </p:to>
                    </p:set>
                    <p:anim calcmode="lin" valueType="num">
                      <p:cBhvr>
                        <p:cTn dur="500" fill="hold"/>
                        <p:tgtEl>
                          <p:spTgt spid="74755"/>
                        </p:tgtEl>
                        <p:attrNameLst>
                          <p:attrName>ppt_w</p:attrName>
                        </p:attrNameLst>
                      </p:cBhvr>
                      <p:tavLst>
                        <p:tav tm="0">
                          <p:val>
                            <p:fltVal val="0"/>
                          </p:val>
                        </p:tav>
                        <p:tav tm="100000">
                          <p:val>
                            <p:strVal val="#ppt_w"/>
                          </p:val>
                        </p:tav>
                      </p:tavLst>
                    </p:anim>
                    <p:anim calcmode="lin" valueType="num">
                      <p:cBhvr>
                        <p:cTn dur="500" fill="hold"/>
                        <p:tgtEl>
                          <p:spTgt spid="74755"/>
                        </p:tgtEl>
                        <p:attrNameLst>
                          <p:attrName>ppt_h</p:attrName>
                        </p:attrNameLst>
                      </p:cBhvr>
                      <p:tavLst>
                        <p:tav tm="0">
                          <p:val>
                            <p:fltVal val="0"/>
                          </p:val>
                        </p:tav>
                        <p:tav tm="100000">
                          <p:val>
                            <p:strVal val="#ppt_h"/>
                          </p:val>
                        </p:tav>
                      </p:tavLst>
                    </p:anim>
                    <p:animEffect transition="in" filter="fade">
                      <p:cBhvr>
                        <p:cTn dur="500"/>
                        <p:tgtEl>
                          <p:spTgt spid="7475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C81B4AB1-EB3B-4E37-8E0B-8EC116333AB2}" type="datetimeFigureOut">
              <a:rPr lang="el-GR"/>
              <a:pPr/>
              <a:t>11/3/2016</a:t>
            </a:fld>
            <a:endParaRPr lang="el-GR" dirty="0"/>
          </a:p>
        </p:txBody>
      </p:sp>
      <p:sp>
        <p:nvSpPr>
          <p:cNvPr id="5" name="4 - Θέση υποσέλιδου"/>
          <p:cNvSpPr>
            <a:spLocks noGrp="1"/>
          </p:cNvSpPr>
          <p:nvPr>
            <p:ph type="ftr" sz="quarter" idx="11"/>
          </p:nvPr>
        </p:nvSpPr>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p:txBody>
          <a:bodyPr/>
          <a:lstStyle>
            <a:lvl1pPr>
              <a:defRPr/>
            </a:lvl1pPr>
          </a:lstStyle>
          <a:p>
            <a:fld id="{67759FBF-85C4-4A5C-978F-D7BEE111E6B5}" type="slidenum">
              <a:rPr lang="el-GR"/>
              <a:pPr/>
              <a:t>‹#›</a:t>
            </a:fld>
            <a:endParaRPr lang="el-GR"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381000"/>
            <a:ext cx="2057400" cy="5715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381000"/>
            <a:ext cx="6019800" cy="5715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A91A0DFE-901E-488C-83A1-A219CF7010BA}" type="datetimeFigureOut">
              <a:rPr lang="el-GR"/>
              <a:pPr/>
              <a:t>11/3/2016</a:t>
            </a:fld>
            <a:endParaRPr lang="el-GR" dirty="0"/>
          </a:p>
        </p:txBody>
      </p:sp>
      <p:sp>
        <p:nvSpPr>
          <p:cNvPr id="5" name="4 - Θέση υποσέλιδου"/>
          <p:cNvSpPr>
            <a:spLocks noGrp="1"/>
          </p:cNvSpPr>
          <p:nvPr>
            <p:ph type="ftr" sz="quarter" idx="11"/>
          </p:nvPr>
        </p:nvSpPr>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p:txBody>
          <a:bodyPr/>
          <a:lstStyle>
            <a:lvl1pPr>
              <a:defRPr/>
            </a:lvl1pPr>
          </a:lstStyle>
          <a:p>
            <a:fld id="{80B43522-4621-4C45-A0B1-E7B265C60FBD}" type="slidenum">
              <a:rPr lang="el-GR"/>
              <a:pPr/>
              <a:t>‹#›</a:t>
            </a:fld>
            <a:endParaRPr lang="el-GR" dirty="0"/>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13716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981200"/>
            <a:ext cx="8229600" cy="4114800"/>
          </a:xfrm>
        </p:spPr>
        <p:txBody>
          <a:bodyPr/>
          <a:lstStyle/>
          <a:p>
            <a:endParaRPr lang="el-GR" dirty="0"/>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fld id="{CE0A5C00-16FB-44F8-B66E-80210282BAAA}" type="datetimeFigureOut">
              <a:rPr lang="el-GR"/>
              <a:pPr/>
              <a:t>11/3/2016</a:t>
            </a:fld>
            <a:endParaRPr lang="el-GR" dirty="0"/>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CDD7ED0C-6116-4621-8282-AB4EB17E3780}" type="slidenum">
              <a:rPr lang="el-GR"/>
              <a:pPr/>
              <a:t>‹#›</a:t>
            </a:fld>
            <a:endParaRPr lang="el-GR"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5BF1074C-DECE-4035-B7B5-AFF4A637E5E3}" type="datetimeFigureOut">
              <a:rPr lang="el-GR"/>
              <a:pPr/>
              <a:t>11/3/2016</a:t>
            </a:fld>
            <a:endParaRPr lang="el-GR" dirty="0"/>
          </a:p>
        </p:txBody>
      </p:sp>
      <p:sp>
        <p:nvSpPr>
          <p:cNvPr id="5" name="4 - Θέση υποσέλιδου"/>
          <p:cNvSpPr>
            <a:spLocks noGrp="1"/>
          </p:cNvSpPr>
          <p:nvPr>
            <p:ph type="ftr" sz="quarter" idx="11"/>
          </p:nvPr>
        </p:nvSpPr>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p:txBody>
          <a:bodyPr/>
          <a:lstStyle>
            <a:lvl1pPr>
              <a:defRPr/>
            </a:lvl1pPr>
          </a:lstStyle>
          <a:p>
            <a:fld id="{D98143BF-F847-427A-8DA8-F854DECD73F5}" type="slidenum">
              <a:rPr lang="el-GR"/>
              <a:pPr/>
              <a:t>‹#›</a:t>
            </a:fld>
            <a:endParaRPr lang="el-GR"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E5A92C2B-1475-422A-AC43-17B6FDCF8A6E}" type="datetimeFigureOut">
              <a:rPr lang="el-GR"/>
              <a:pPr/>
              <a:t>11/3/2016</a:t>
            </a:fld>
            <a:endParaRPr lang="el-GR" dirty="0"/>
          </a:p>
        </p:txBody>
      </p:sp>
      <p:sp>
        <p:nvSpPr>
          <p:cNvPr id="5" name="4 - Θέση υποσέλιδου"/>
          <p:cNvSpPr>
            <a:spLocks noGrp="1"/>
          </p:cNvSpPr>
          <p:nvPr>
            <p:ph type="ftr" sz="quarter" idx="11"/>
          </p:nvPr>
        </p:nvSpPr>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p:txBody>
          <a:bodyPr/>
          <a:lstStyle>
            <a:lvl1pPr>
              <a:defRPr/>
            </a:lvl1pPr>
          </a:lstStyle>
          <a:p>
            <a:fld id="{FA30B6B6-353E-480F-AF24-6BFD7D55DBC8}" type="slidenum">
              <a:rPr lang="el-GR"/>
              <a:pPr/>
              <a:t>‹#›</a:t>
            </a:fld>
            <a:endParaRPr lang="el-GR"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fld id="{E3B8B5BF-E9CF-4637-8B96-6BFDDD74309C}" type="datetimeFigureOut">
              <a:rPr lang="el-GR"/>
              <a:pPr/>
              <a:t>11/3/2016</a:t>
            </a:fld>
            <a:endParaRPr lang="el-GR" dirty="0"/>
          </a:p>
        </p:txBody>
      </p:sp>
      <p:sp>
        <p:nvSpPr>
          <p:cNvPr id="6" name="5 - Θέση υποσέλιδου"/>
          <p:cNvSpPr>
            <a:spLocks noGrp="1"/>
          </p:cNvSpPr>
          <p:nvPr>
            <p:ph type="ftr" sz="quarter" idx="11"/>
          </p:nvPr>
        </p:nvSpPr>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p:txBody>
          <a:bodyPr/>
          <a:lstStyle>
            <a:lvl1pPr>
              <a:defRPr/>
            </a:lvl1pPr>
          </a:lstStyle>
          <a:p>
            <a:fld id="{7E3A45E0-4AFD-4054-8891-66D015D69E8B}" type="slidenum">
              <a:rPr lang="el-GR"/>
              <a:pPr/>
              <a:t>‹#›</a:t>
            </a:fld>
            <a:endParaRPr lang="el-GR"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fld id="{9D192748-817B-4424-843D-83C9C46E3E88}" type="datetimeFigureOut">
              <a:rPr lang="el-GR"/>
              <a:pPr/>
              <a:t>11/3/2016</a:t>
            </a:fld>
            <a:endParaRPr lang="el-GR" dirty="0"/>
          </a:p>
        </p:txBody>
      </p:sp>
      <p:sp>
        <p:nvSpPr>
          <p:cNvPr id="8" name="7 - Θέση υποσέλιδου"/>
          <p:cNvSpPr>
            <a:spLocks noGrp="1"/>
          </p:cNvSpPr>
          <p:nvPr>
            <p:ph type="ftr" sz="quarter" idx="11"/>
          </p:nvPr>
        </p:nvSpPr>
        <p:spPr/>
        <p:txBody>
          <a:bodyPr/>
          <a:lstStyle>
            <a:lvl1pPr>
              <a:defRPr/>
            </a:lvl1pPr>
          </a:lstStyle>
          <a:p>
            <a:endParaRPr lang="el-GR" dirty="0"/>
          </a:p>
        </p:txBody>
      </p:sp>
      <p:sp>
        <p:nvSpPr>
          <p:cNvPr id="9" name="8 - Θέση αριθμού διαφάνειας"/>
          <p:cNvSpPr>
            <a:spLocks noGrp="1"/>
          </p:cNvSpPr>
          <p:nvPr>
            <p:ph type="sldNum" sz="quarter" idx="12"/>
          </p:nvPr>
        </p:nvSpPr>
        <p:spPr/>
        <p:txBody>
          <a:bodyPr/>
          <a:lstStyle>
            <a:lvl1pPr>
              <a:defRPr/>
            </a:lvl1pPr>
          </a:lstStyle>
          <a:p>
            <a:fld id="{20611DC3-A569-4F69-8E57-54DB063F4C57}" type="slidenum">
              <a:rPr lang="el-GR"/>
              <a:pPr/>
              <a:t>‹#›</a:t>
            </a:fld>
            <a:endParaRPr lang="el-GR"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fld id="{80DDCC31-5128-4519-B96F-888B674F09F5}" type="datetimeFigureOut">
              <a:rPr lang="el-GR"/>
              <a:pPr/>
              <a:t>11/3/2016</a:t>
            </a:fld>
            <a:endParaRPr lang="el-GR" dirty="0"/>
          </a:p>
        </p:txBody>
      </p:sp>
      <p:sp>
        <p:nvSpPr>
          <p:cNvPr id="4" name="3 - Θέση υποσέλιδου"/>
          <p:cNvSpPr>
            <a:spLocks noGrp="1"/>
          </p:cNvSpPr>
          <p:nvPr>
            <p:ph type="ftr" sz="quarter" idx="11"/>
          </p:nvPr>
        </p:nvSpPr>
        <p:spPr/>
        <p:txBody>
          <a:bodyPr/>
          <a:lstStyle>
            <a:lvl1pPr>
              <a:defRPr/>
            </a:lvl1pPr>
          </a:lstStyle>
          <a:p>
            <a:endParaRPr lang="el-GR" dirty="0"/>
          </a:p>
        </p:txBody>
      </p:sp>
      <p:sp>
        <p:nvSpPr>
          <p:cNvPr id="5" name="4 - Θέση αριθμού διαφάνειας"/>
          <p:cNvSpPr>
            <a:spLocks noGrp="1"/>
          </p:cNvSpPr>
          <p:nvPr>
            <p:ph type="sldNum" sz="quarter" idx="12"/>
          </p:nvPr>
        </p:nvSpPr>
        <p:spPr/>
        <p:txBody>
          <a:bodyPr/>
          <a:lstStyle>
            <a:lvl1pPr>
              <a:defRPr/>
            </a:lvl1pPr>
          </a:lstStyle>
          <a:p>
            <a:fld id="{7FC7258E-A989-4E71-84A5-5A221C8F8FAB}" type="slidenum">
              <a:rPr lang="el-GR"/>
              <a:pPr/>
              <a:t>‹#›</a:t>
            </a:fld>
            <a:endParaRPr lang="el-GR"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68A002CE-F8AA-40B0-8039-62C73F814FFF}" type="datetimeFigureOut">
              <a:rPr lang="el-GR"/>
              <a:pPr/>
              <a:t>11/3/2016</a:t>
            </a:fld>
            <a:endParaRPr lang="el-GR" dirty="0"/>
          </a:p>
        </p:txBody>
      </p:sp>
      <p:sp>
        <p:nvSpPr>
          <p:cNvPr id="3" name="2 - Θέση υποσέλιδου"/>
          <p:cNvSpPr>
            <a:spLocks noGrp="1"/>
          </p:cNvSpPr>
          <p:nvPr>
            <p:ph type="ftr" sz="quarter" idx="11"/>
          </p:nvPr>
        </p:nvSpPr>
        <p:spPr/>
        <p:txBody>
          <a:bodyPr/>
          <a:lstStyle>
            <a:lvl1pPr>
              <a:defRPr/>
            </a:lvl1pPr>
          </a:lstStyle>
          <a:p>
            <a:endParaRPr lang="el-GR" dirty="0"/>
          </a:p>
        </p:txBody>
      </p:sp>
      <p:sp>
        <p:nvSpPr>
          <p:cNvPr id="4" name="3 - Θέση αριθμού διαφάνειας"/>
          <p:cNvSpPr>
            <a:spLocks noGrp="1"/>
          </p:cNvSpPr>
          <p:nvPr>
            <p:ph type="sldNum" sz="quarter" idx="12"/>
          </p:nvPr>
        </p:nvSpPr>
        <p:spPr/>
        <p:txBody>
          <a:bodyPr/>
          <a:lstStyle>
            <a:lvl1pPr>
              <a:defRPr/>
            </a:lvl1pPr>
          </a:lstStyle>
          <a:p>
            <a:fld id="{90EBF119-77FA-4E58-9848-4D38425A5276}" type="slidenum">
              <a:rPr lang="el-GR"/>
              <a:pPr/>
              <a:t>‹#›</a:t>
            </a:fld>
            <a:endParaRPr lang="el-GR"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68DDCC4E-7F59-4B0C-B9D7-C12E0A664C9E}" type="datetimeFigureOut">
              <a:rPr lang="el-GR"/>
              <a:pPr/>
              <a:t>11/3/2016</a:t>
            </a:fld>
            <a:endParaRPr lang="el-GR" dirty="0"/>
          </a:p>
        </p:txBody>
      </p:sp>
      <p:sp>
        <p:nvSpPr>
          <p:cNvPr id="6" name="5 - Θέση υποσέλιδου"/>
          <p:cNvSpPr>
            <a:spLocks noGrp="1"/>
          </p:cNvSpPr>
          <p:nvPr>
            <p:ph type="ftr" sz="quarter" idx="11"/>
          </p:nvPr>
        </p:nvSpPr>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p:txBody>
          <a:bodyPr/>
          <a:lstStyle>
            <a:lvl1pPr>
              <a:defRPr/>
            </a:lvl1pPr>
          </a:lstStyle>
          <a:p>
            <a:fld id="{0D7E331E-91E5-4E73-BFD0-8C74840ED8A8}" type="slidenum">
              <a:rPr lang="el-GR"/>
              <a:pPr/>
              <a:t>‹#›</a:t>
            </a:fld>
            <a:endParaRPr lang="el-GR" dirty="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0637E6CE-57EB-42CC-AEC2-A257A0323DDD}" type="datetimeFigureOut">
              <a:rPr lang="el-GR"/>
              <a:pPr/>
              <a:t>11/3/2016</a:t>
            </a:fld>
            <a:endParaRPr lang="el-GR" dirty="0"/>
          </a:p>
        </p:txBody>
      </p:sp>
      <p:sp>
        <p:nvSpPr>
          <p:cNvPr id="6" name="5 - Θέση υποσέλιδου"/>
          <p:cNvSpPr>
            <a:spLocks noGrp="1"/>
          </p:cNvSpPr>
          <p:nvPr>
            <p:ph type="ftr" sz="quarter" idx="11"/>
          </p:nvPr>
        </p:nvSpPr>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p:txBody>
          <a:bodyPr/>
          <a:lstStyle>
            <a:lvl1pPr>
              <a:defRPr/>
            </a:lvl1pPr>
          </a:lstStyle>
          <a:p>
            <a:fld id="{A5DA15F0-E876-4EF4-AC3B-D1C09674FB0F}" type="slidenum">
              <a:rPr lang="el-GR"/>
              <a:pPr/>
              <a:t>‹#›</a:t>
            </a:fld>
            <a:endParaRPr lang="el-GR"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737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fld id="{8ECB9F46-84AD-475A-ABC9-FDAB1A6F0570}" type="datetimeFigureOut">
              <a:rPr lang="el-GR"/>
              <a:pPr/>
              <a:t>11/3/2016</a:t>
            </a:fld>
            <a:endParaRPr lang="el-GR" dirty="0"/>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l-GR" dirty="0"/>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558ED91B-DA54-45A4-BEB8-CFF40BAAED82}" type="slidenum">
              <a:rPr lang="el-GR"/>
              <a:pPr/>
              <a:t>‹#›</a:t>
            </a:fld>
            <a:endParaRPr lang="el-GR" dirty="0"/>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768" decel="100000"/>
                                        <p:tgtEl>
                                          <p:spTgt spid="73730"/>
                                        </p:tgtEl>
                                      </p:cBhvr>
                                    </p:animEffect>
                                    <p:animScale>
                                      <p:cBhvr>
                                        <p:cTn id="8" dur="768" decel="100000"/>
                                        <p:tgtEl>
                                          <p:spTgt spid="73730"/>
                                        </p:tgtEl>
                                      </p:cBhvr>
                                      <p:from x="10000" y="10000"/>
                                      <p:to x="200000" y="450000"/>
                                    </p:animScale>
                                    <p:animScale>
                                      <p:cBhvr>
                                        <p:cTn id="9" dur="1230" accel="100000" fill="hold">
                                          <p:stCondLst>
                                            <p:cond delay="768"/>
                                          </p:stCondLst>
                                        </p:cTn>
                                        <p:tgtEl>
                                          <p:spTgt spid="73730"/>
                                        </p:tgtEl>
                                      </p:cBhvr>
                                      <p:from x="200000" y="450000"/>
                                      <p:to x="100000" y="100000"/>
                                    </p:animScale>
                                    <p:set>
                                      <p:cBhvr>
                                        <p:cTn id="10" dur="768" fill="hold"/>
                                        <p:tgtEl>
                                          <p:spTgt spid="73730"/>
                                        </p:tgtEl>
                                        <p:attrNameLst>
                                          <p:attrName>ppt_x</p:attrName>
                                        </p:attrNameLst>
                                      </p:cBhvr>
                                      <p:to>
                                        <p:strVal val="(0.5)"/>
                                      </p:to>
                                    </p:set>
                                    <p:anim from="(0.5)" to="(#ppt_x)" calcmode="lin" valueType="num">
                                      <p:cBhvr>
                                        <p:cTn id="11" dur="1230" accel="100000" fill="hold">
                                          <p:stCondLst>
                                            <p:cond delay="768"/>
                                          </p:stCondLst>
                                        </p:cTn>
                                        <p:tgtEl>
                                          <p:spTgt spid="73730"/>
                                        </p:tgtEl>
                                        <p:attrNameLst>
                                          <p:attrName>ppt_x</p:attrName>
                                        </p:attrNameLst>
                                      </p:cBhvr>
                                    </p:anim>
                                    <p:set>
                                      <p:cBhvr>
                                        <p:cTn id="12" dur="768" fill="hold"/>
                                        <p:tgtEl>
                                          <p:spTgt spid="73730"/>
                                        </p:tgtEl>
                                        <p:attrNameLst>
                                          <p:attrName>ppt_y</p:attrName>
                                        </p:attrNameLst>
                                      </p:cBhvr>
                                      <p:to>
                                        <p:strVal val="(#ppt_y+0.4)"/>
                                      </p:to>
                                    </p:set>
                                    <p:anim from="(#ppt_y+0.4)" to="(#ppt_y)" calcmode="lin" valueType="num">
                                      <p:cBhvr>
                                        <p:cTn id="13" dur="1230" accel="100000" fill="hold">
                                          <p:stCondLst>
                                            <p:cond delay="768"/>
                                          </p:stCondLst>
                                        </p:cTn>
                                        <p:tgtEl>
                                          <p:spTgt spid="7373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3731">
                                            <p:txEl>
                                              <p:pRg st="0" end="0"/>
                                            </p:txEl>
                                          </p:spTgt>
                                        </p:tgtEl>
                                        <p:attrNameLst>
                                          <p:attrName>style.visibility</p:attrName>
                                        </p:attrNameLst>
                                      </p:cBhvr>
                                      <p:to>
                                        <p:strVal val="visible"/>
                                      </p:to>
                                    </p:set>
                                    <p:anim calcmode="lin" valueType="num">
                                      <p:cBhvr>
                                        <p:cTn id="18" dur="5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37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373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73731">
                                            <p:txEl>
                                              <p:pRg st="1" end="1"/>
                                            </p:txEl>
                                          </p:spTgt>
                                        </p:tgtEl>
                                        <p:attrNameLst>
                                          <p:attrName>style.visibility</p:attrName>
                                        </p:attrNameLst>
                                      </p:cBhvr>
                                      <p:to>
                                        <p:strVal val="visible"/>
                                      </p:to>
                                    </p:set>
                                    <p:anim calcmode="lin" valueType="num">
                                      <p:cBhvr>
                                        <p:cTn id="23" dur="500" fill="hold"/>
                                        <p:tgtEl>
                                          <p:spTgt spid="7373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373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7373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73731">
                                            <p:txEl>
                                              <p:pRg st="2" end="2"/>
                                            </p:txEl>
                                          </p:spTgt>
                                        </p:tgtEl>
                                        <p:attrNameLst>
                                          <p:attrName>style.visibility</p:attrName>
                                        </p:attrNameLst>
                                      </p:cBhvr>
                                      <p:to>
                                        <p:strVal val="visible"/>
                                      </p:to>
                                    </p:set>
                                    <p:anim calcmode="lin" valueType="num">
                                      <p:cBhvr>
                                        <p:cTn id="28" dur="500" fill="hold"/>
                                        <p:tgtEl>
                                          <p:spTgt spid="7373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373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373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73731">
                                            <p:txEl>
                                              <p:pRg st="3" end="3"/>
                                            </p:txEl>
                                          </p:spTgt>
                                        </p:tgtEl>
                                        <p:attrNameLst>
                                          <p:attrName>style.visibility</p:attrName>
                                        </p:attrNameLst>
                                      </p:cBhvr>
                                      <p:to>
                                        <p:strVal val="visible"/>
                                      </p:to>
                                    </p:set>
                                    <p:anim calcmode="lin" valueType="num">
                                      <p:cBhvr>
                                        <p:cTn id="33" dur="500" fill="hold"/>
                                        <p:tgtEl>
                                          <p:spTgt spid="7373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373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7373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73731">
                                            <p:txEl>
                                              <p:pRg st="4" end="4"/>
                                            </p:txEl>
                                          </p:spTgt>
                                        </p:tgtEl>
                                        <p:attrNameLst>
                                          <p:attrName>style.visibility</p:attrName>
                                        </p:attrNameLst>
                                      </p:cBhvr>
                                      <p:to>
                                        <p:strVal val="visible"/>
                                      </p:to>
                                    </p:set>
                                    <p:anim calcmode="lin" valueType="num">
                                      <p:cBhvr>
                                        <p:cTn id="38" dur="500" fill="hold"/>
                                        <p:tgtEl>
                                          <p:spTgt spid="7373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7373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tmplLst>
          <p:tmpl lvl="1">
            <p:tnLst>
              <p:par>
                <p:cTn presetID="53" presetClass="entr" presetSubtype="0" fill="hold" nodeType="clickEffect">
                  <p:stCondLst>
                    <p:cond delay="0"/>
                  </p:stCondLst>
                  <p:childTnLst>
                    <p:set>
                      <p:cBhvr>
                        <p:cTn dur="1" fill="hold">
                          <p:stCondLst>
                            <p:cond delay="0"/>
                          </p:stCondLst>
                        </p:cTn>
                        <p:tgtEl>
                          <p:spTgt spid="73731"/>
                        </p:tgtEl>
                        <p:attrNameLst>
                          <p:attrName>style.visibility</p:attrName>
                        </p:attrNameLst>
                      </p:cBhvr>
                      <p:to>
                        <p:strVal val="visible"/>
                      </p:to>
                    </p:set>
                    <p:anim calcmode="lin" valueType="num">
                      <p:cBhvr>
                        <p:cTn dur="500" fill="hold"/>
                        <p:tgtEl>
                          <p:spTgt spid="73731"/>
                        </p:tgtEl>
                        <p:attrNameLst>
                          <p:attrName>ppt_w</p:attrName>
                        </p:attrNameLst>
                      </p:cBhvr>
                      <p:tavLst>
                        <p:tav tm="0">
                          <p:val>
                            <p:fltVal val="0"/>
                          </p:val>
                        </p:tav>
                        <p:tav tm="100000">
                          <p:val>
                            <p:strVal val="#ppt_w"/>
                          </p:val>
                        </p:tav>
                      </p:tavLst>
                    </p:anim>
                    <p:anim calcmode="lin" valueType="num">
                      <p:cBhvr>
                        <p:cTn dur="500" fill="hold"/>
                        <p:tgtEl>
                          <p:spTgt spid="73731"/>
                        </p:tgtEl>
                        <p:attrNameLst>
                          <p:attrName>ppt_h</p:attrName>
                        </p:attrNameLst>
                      </p:cBhvr>
                      <p:tavLst>
                        <p:tav tm="0">
                          <p:val>
                            <p:fltVal val="0"/>
                          </p:val>
                        </p:tav>
                        <p:tav tm="100000">
                          <p:val>
                            <p:strVal val="#ppt_h"/>
                          </p:val>
                        </p:tav>
                      </p:tavLst>
                    </p:anim>
                    <p:animEffect transition="in" filter="fade">
                      <p:cBhvr>
                        <p:cTn dur="500"/>
                        <p:tgtEl>
                          <p:spTgt spid="7373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 calcmode="lin" valueType="num">
                      <p:cBhvr>
                        <p:cTn dur="500" fill="hold"/>
                        <p:tgtEl>
                          <p:spTgt spid="73731"/>
                        </p:tgtEl>
                        <p:attrNameLst>
                          <p:attrName>ppt_w</p:attrName>
                        </p:attrNameLst>
                      </p:cBhvr>
                      <p:tavLst>
                        <p:tav tm="0">
                          <p:val>
                            <p:fltVal val="0"/>
                          </p:val>
                        </p:tav>
                        <p:tav tm="100000">
                          <p:val>
                            <p:strVal val="#ppt_w"/>
                          </p:val>
                        </p:tav>
                      </p:tavLst>
                    </p:anim>
                    <p:anim calcmode="lin" valueType="num">
                      <p:cBhvr>
                        <p:cTn dur="500" fill="hold"/>
                        <p:tgtEl>
                          <p:spTgt spid="73731"/>
                        </p:tgtEl>
                        <p:attrNameLst>
                          <p:attrName>ppt_h</p:attrName>
                        </p:attrNameLst>
                      </p:cBhvr>
                      <p:tavLst>
                        <p:tav tm="0">
                          <p:val>
                            <p:fltVal val="0"/>
                          </p:val>
                        </p:tav>
                        <p:tav tm="100000">
                          <p:val>
                            <p:strVal val="#ppt_h"/>
                          </p:val>
                        </p:tav>
                      </p:tavLst>
                    </p:anim>
                    <p:animEffect transition="in" filter="fade">
                      <p:cBhvr>
                        <p:cTn dur="500"/>
                        <p:tgtEl>
                          <p:spTgt spid="7373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 calcmode="lin" valueType="num">
                      <p:cBhvr>
                        <p:cTn dur="500" fill="hold"/>
                        <p:tgtEl>
                          <p:spTgt spid="73731"/>
                        </p:tgtEl>
                        <p:attrNameLst>
                          <p:attrName>ppt_w</p:attrName>
                        </p:attrNameLst>
                      </p:cBhvr>
                      <p:tavLst>
                        <p:tav tm="0">
                          <p:val>
                            <p:fltVal val="0"/>
                          </p:val>
                        </p:tav>
                        <p:tav tm="100000">
                          <p:val>
                            <p:strVal val="#ppt_w"/>
                          </p:val>
                        </p:tav>
                      </p:tavLst>
                    </p:anim>
                    <p:anim calcmode="lin" valueType="num">
                      <p:cBhvr>
                        <p:cTn dur="500" fill="hold"/>
                        <p:tgtEl>
                          <p:spTgt spid="73731"/>
                        </p:tgtEl>
                        <p:attrNameLst>
                          <p:attrName>ppt_h</p:attrName>
                        </p:attrNameLst>
                      </p:cBhvr>
                      <p:tavLst>
                        <p:tav tm="0">
                          <p:val>
                            <p:fltVal val="0"/>
                          </p:val>
                        </p:tav>
                        <p:tav tm="100000">
                          <p:val>
                            <p:strVal val="#ppt_h"/>
                          </p:val>
                        </p:tav>
                      </p:tavLst>
                    </p:anim>
                    <p:animEffect transition="in" filter="fade">
                      <p:cBhvr>
                        <p:cTn dur="500"/>
                        <p:tgtEl>
                          <p:spTgt spid="7373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 calcmode="lin" valueType="num">
                      <p:cBhvr>
                        <p:cTn dur="500" fill="hold"/>
                        <p:tgtEl>
                          <p:spTgt spid="73731"/>
                        </p:tgtEl>
                        <p:attrNameLst>
                          <p:attrName>ppt_w</p:attrName>
                        </p:attrNameLst>
                      </p:cBhvr>
                      <p:tavLst>
                        <p:tav tm="0">
                          <p:val>
                            <p:fltVal val="0"/>
                          </p:val>
                        </p:tav>
                        <p:tav tm="100000">
                          <p:val>
                            <p:strVal val="#ppt_w"/>
                          </p:val>
                        </p:tav>
                      </p:tavLst>
                    </p:anim>
                    <p:anim calcmode="lin" valueType="num">
                      <p:cBhvr>
                        <p:cTn dur="500" fill="hold"/>
                        <p:tgtEl>
                          <p:spTgt spid="73731"/>
                        </p:tgtEl>
                        <p:attrNameLst>
                          <p:attrName>ppt_h</p:attrName>
                        </p:attrNameLst>
                      </p:cBhvr>
                      <p:tavLst>
                        <p:tav tm="0">
                          <p:val>
                            <p:fltVal val="0"/>
                          </p:val>
                        </p:tav>
                        <p:tav tm="100000">
                          <p:val>
                            <p:strVal val="#ppt_h"/>
                          </p:val>
                        </p:tav>
                      </p:tavLst>
                    </p:anim>
                    <p:animEffect transition="in" filter="fade">
                      <p:cBhvr>
                        <p:cTn dur="500"/>
                        <p:tgtEl>
                          <p:spTgt spid="7373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 calcmode="lin" valueType="num">
                      <p:cBhvr>
                        <p:cTn dur="500" fill="hold"/>
                        <p:tgtEl>
                          <p:spTgt spid="73731"/>
                        </p:tgtEl>
                        <p:attrNameLst>
                          <p:attrName>ppt_w</p:attrName>
                        </p:attrNameLst>
                      </p:cBhvr>
                      <p:tavLst>
                        <p:tav tm="0">
                          <p:val>
                            <p:fltVal val="0"/>
                          </p:val>
                        </p:tav>
                        <p:tav tm="100000">
                          <p:val>
                            <p:strVal val="#ppt_w"/>
                          </p:val>
                        </p:tav>
                      </p:tavLst>
                    </p:anim>
                    <p:anim calcmode="lin" valueType="num">
                      <p:cBhvr>
                        <p:cTn dur="500" fill="hold"/>
                        <p:tgtEl>
                          <p:spTgt spid="73731"/>
                        </p:tgtEl>
                        <p:attrNameLst>
                          <p:attrName>ppt_h</p:attrName>
                        </p:attrNameLst>
                      </p:cBhvr>
                      <p:tavLst>
                        <p:tav tm="0">
                          <p:val>
                            <p:fltVal val="0"/>
                          </p:val>
                        </p:tav>
                        <p:tav tm="100000">
                          <p:val>
                            <p:strVal val="#ppt_h"/>
                          </p:val>
                        </p:tav>
                      </p:tavLst>
                    </p:anim>
                    <p:animEffect transition="in" filter="fade">
                      <p:cBhvr>
                        <p:cTn dur="500"/>
                        <p:tgtEl>
                          <p:spTgt spid="73731"/>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AutoShape 7" descr="2Q=="/>
          <p:cNvSpPr>
            <a:spLocks noChangeAspect="1" noChangeArrowheads="1"/>
          </p:cNvSpPr>
          <p:nvPr/>
        </p:nvSpPr>
        <p:spPr bwMode="auto">
          <a:xfrm>
            <a:off x="4419600" y="3276600"/>
            <a:ext cx="304800" cy="304800"/>
          </a:xfrm>
          <a:prstGeom prst="rect">
            <a:avLst/>
          </a:prstGeom>
          <a:noFill/>
        </p:spPr>
        <p:txBody>
          <a:bodyPr/>
          <a:lstStyle/>
          <a:p>
            <a:endParaRPr lang="el-GR" dirty="0"/>
          </a:p>
        </p:txBody>
      </p:sp>
      <p:sp>
        <p:nvSpPr>
          <p:cNvPr id="6153" name="AutoShape 9" descr="2Q=="/>
          <p:cNvSpPr>
            <a:spLocks noChangeAspect="1" noChangeArrowheads="1"/>
          </p:cNvSpPr>
          <p:nvPr/>
        </p:nvSpPr>
        <p:spPr bwMode="auto">
          <a:xfrm>
            <a:off x="4419600" y="3276600"/>
            <a:ext cx="304800" cy="304800"/>
          </a:xfrm>
          <a:prstGeom prst="rect">
            <a:avLst/>
          </a:prstGeom>
          <a:noFill/>
        </p:spPr>
        <p:txBody>
          <a:bodyPr/>
          <a:lstStyle/>
          <a:p>
            <a:endParaRPr lang="el-GR" dirty="0"/>
          </a:p>
        </p:txBody>
      </p:sp>
      <p:pic>
        <p:nvPicPr>
          <p:cNvPr id="10" name="9 - Εικόνα" descr="Robotiki_960x350-01.png"/>
          <p:cNvPicPr>
            <a:picLocks noChangeAspect="1"/>
          </p:cNvPicPr>
          <p:nvPr/>
        </p:nvPicPr>
        <p:blipFill>
          <a:blip r:embed="rId2"/>
          <a:stretch>
            <a:fillRect/>
          </a:stretch>
        </p:blipFill>
        <p:spPr>
          <a:xfrm>
            <a:off x="865030" y="457200"/>
            <a:ext cx="7212169" cy="2286000"/>
          </a:xfrm>
          <a:prstGeom prst="rect">
            <a:avLst/>
          </a:prstGeom>
        </p:spPr>
      </p:pic>
      <p:pic>
        <p:nvPicPr>
          <p:cNvPr id="16" name="Picture 10" descr="PICT0282~1"/>
          <p:cNvPicPr>
            <a:picLocks noChangeAspect="1" noChangeArrowheads="1"/>
          </p:cNvPicPr>
          <p:nvPr/>
        </p:nvPicPr>
        <p:blipFill>
          <a:blip r:embed="rId3">
            <a:lum bright="-42000" contrast="-42000"/>
          </a:blip>
          <a:srcRect/>
          <a:stretch>
            <a:fillRect/>
          </a:stretch>
        </p:blipFill>
        <p:spPr bwMode="auto">
          <a:xfrm rot="348404">
            <a:off x="2532019" y="3023941"/>
            <a:ext cx="4800600" cy="3600450"/>
          </a:xfrm>
          <a:prstGeom prst="rect">
            <a:avLst/>
          </a:prstGeom>
          <a:noFill/>
          <a:ln w="38100">
            <a:solidFill>
              <a:srgbClr val="000000"/>
            </a:solidFill>
            <a:miter lim="800000"/>
            <a:headEnd/>
            <a:tailEnd/>
          </a:ln>
        </p:spPr>
      </p:pic>
      <p:sp>
        <p:nvSpPr>
          <p:cNvPr id="17" name="Rectangle 13"/>
          <p:cNvSpPr txBox="1">
            <a:spLocks noChangeArrowheads="1"/>
          </p:cNvSpPr>
          <p:nvPr/>
        </p:nvSpPr>
        <p:spPr>
          <a:xfrm>
            <a:off x="152400" y="5791200"/>
            <a:ext cx="9144000" cy="8382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
                <a:schemeClr val="hlink"/>
              </a:buClr>
              <a:buSzPct val="65000"/>
              <a:tabLst/>
              <a:defRPr/>
            </a:pPr>
            <a:r>
              <a:rPr kumimoji="0" lang="el-G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el-GR" sz="3200" b="1" i="0"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n-ea"/>
                <a:cs typeface="+mn-cs"/>
              </a:rPr>
              <a:t>ο</a:t>
            </a:r>
            <a:r>
              <a:rPr kumimoji="0" lang="el-G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Δημοτικό Σχολείο Βέροιας</a:t>
            </a:r>
          </a:p>
          <a:p>
            <a:pPr marL="342900" marR="0" lvl="0" indent="-342900" algn="ctr" defTabSz="914400" rtl="0" eaLnBrk="1" fontAlgn="base" latinLnBrk="0" hangingPunct="1">
              <a:lnSpc>
                <a:spcPct val="90000"/>
              </a:lnSpc>
              <a:spcBef>
                <a:spcPct val="20000"/>
              </a:spcBef>
              <a:spcAft>
                <a:spcPct val="0"/>
              </a:spcAft>
              <a:buClr>
                <a:schemeClr val="hlink"/>
              </a:buClr>
              <a:buSzPct val="65000"/>
              <a:tabLst/>
              <a:defRPr/>
            </a:pPr>
            <a:r>
              <a:rPr kumimoji="0" lang="el-G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a:p>
            <a:pPr marL="342900" marR="0" lvl="0" indent="-342900" algn="ctr" defTabSz="914400" rtl="0" eaLnBrk="1" fontAlgn="base" latinLnBrk="0" hangingPunct="1">
              <a:lnSpc>
                <a:spcPct val="90000"/>
              </a:lnSpc>
              <a:spcBef>
                <a:spcPct val="20000"/>
              </a:spcBef>
              <a:spcAft>
                <a:spcPct val="0"/>
              </a:spcAft>
              <a:buClr>
                <a:schemeClr val="hlink"/>
              </a:buClr>
              <a:buSzPct val="65000"/>
              <a:tabLst/>
              <a:defRPr/>
            </a:pPr>
            <a:endParaRPr kumimoji="0" lang="el-G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title"/>
          </p:nvPr>
        </p:nvSpPr>
        <p:spPr>
          <a:xfrm>
            <a:off x="457200" y="381000"/>
            <a:ext cx="8229600" cy="838200"/>
          </a:xfrm>
        </p:spPr>
        <p:txBody>
          <a:bodyPr/>
          <a:lstStyle/>
          <a:p>
            <a:r>
              <a:rPr lang="el-GR" sz="2800" dirty="0" smtClean="0"/>
              <a:t>Ομάδα: Η Ακτύπητη Εξάδα</a:t>
            </a:r>
            <a:br>
              <a:rPr lang="el-GR" sz="2800" dirty="0" smtClean="0"/>
            </a:br>
            <a:r>
              <a:rPr lang="el-GR" sz="2800" dirty="0" smtClean="0"/>
              <a:t>τμήμα Ε1</a:t>
            </a:r>
            <a:endParaRPr lang="el-GR" sz="2800" dirty="0"/>
          </a:p>
        </p:txBody>
      </p:sp>
      <p:grpSp>
        <p:nvGrpSpPr>
          <p:cNvPr id="4" name="Diagram 14"/>
          <p:cNvGrpSpPr>
            <a:grpSpLocks noChangeAspect="1"/>
          </p:cNvGrpSpPr>
          <p:nvPr/>
        </p:nvGrpSpPr>
        <p:grpSpPr bwMode="auto">
          <a:xfrm>
            <a:off x="1066800" y="2514274"/>
            <a:ext cx="6704637" cy="3165491"/>
            <a:chOff x="980" y="1260"/>
            <a:chExt cx="3716" cy="1755"/>
          </a:xfrm>
        </p:grpSpPr>
        <p:sp>
          <p:nvSpPr>
            <p:cNvPr id="5" name="_s78863"/>
            <p:cNvSpPr>
              <a:spLocks noChangeArrowheads="1" noTextEdit="1"/>
            </p:cNvSpPr>
            <p:nvPr/>
          </p:nvSpPr>
          <p:spPr bwMode="auto">
            <a:xfrm>
              <a:off x="2395" y="1305"/>
              <a:ext cx="972" cy="972"/>
            </a:xfrm>
            <a:prstGeom prst="ellipse">
              <a:avLst/>
            </a:prstGeom>
            <a:solidFill>
              <a:srgbClr val="FF8C01">
                <a:alpha val="50000"/>
              </a:srgbClr>
            </a:solidFill>
            <a:ln w="9525">
              <a:solidFill>
                <a:srgbClr val="FF8C01"/>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6" name="_s78864"/>
            <p:cNvSpPr>
              <a:spLocks noChangeArrowheads="1"/>
            </p:cNvSpPr>
            <p:nvPr/>
          </p:nvSpPr>
          <p:spPr bwMode="auto">
            <a:xfrm>
              <a:off x="1107" y="1260"/>
              <a:ext cx="833" cy="24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Αβραμίδου Άννα Μαρία</a:t>
              </a:r>
            </a:p>
          </p:txBody>
        </p:sp>
        <p:sp>
          <p:nvSpPr>
            <p:cNvPr id="7" name="_s78876"/>
            <p:cNvSpPr>
              <a:spLocks noChangeArrowheads="1" noTextEdit="1"/>
            </p:cNvSpPr>
            <p:nvPr/>
          </p:nvSpPr>
          <p:spPr bwMode="auto">
            <a:xfrm>
              <a:off x="2656" y="1413"/>
              <a:ext cx="972" cy="972"/>
            </a:xfrm>
            <a:prstGeom prst="ellipse">
              <a:avLst/>
            </a:prstGeom>
            <a:solidFill>
              <a:srgbClr val="1A0FFF">
                <a:alpha val="50000"/>
              </a:srgbClr>
            </a:solidFill>
            <a:ln w="9525">
              <a:solidFill>
                <a:srgbClr val="1A0FFF"/>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8" name="_s78877"/>
            <p:cNvSpPr>
              <a:spLocks noChangeArrowheads="1"/>
            </p:cNvSpPr>
            <p:nvPr/>
          </p:nvSpPr>
          <p:spPr bwMode="auto">
            <a:xfrm>
              <a:off x="3683" y="1302"/>
              <a:ext cx="971" cy="24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Μαρμαράς </a:t>
              </a:r>
              <a:r>
                <a:rPr lang="el-GR" sz="1500" b="1" dirty="0" smtClean="0">
                  <a:effectLst>
                    <a:outerShdw blurRad="38100" dist="38100" dir="2700000" algn="tl">
                      <a:srgbClr val="C0C0C0"/>
                    </a:outerShdw>
                  </a:effectLst>
                  <a:cs typeface="Arial" charset="0"/>
                </a:rPr>
                <a:t>Π</a:t>
              </a: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ροκόπης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500" b="1" i="1"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endParaRPr>
            </a:p>
          </p:txBody>
        </p:sp>
        <p:sp>
          <p:nvSpPr>
            <p:cNvPr id="9" name="_s78874"/>
            <p:cNvSpPr>
              <a:spLocks noChangeArrowheads="1" noTextEdit="1"/>
            </p:cNvSpPr>
            <p:nvPr/>
          </p:nvSpPr>
          <p:spPr bwMode="auto">
            <a:xfrm>
              <a:off x="2764" y="1674"/>
              <a:ext cx="972" cy="972"/>
            </a:xfrm>
            <a:prstGeom prst="ellipse">
              <a:avLst/>
            </a:prstGeom>
            <a:solidFill>
              <a:srgbClr val="FF00FF">
                <a:alpha val="50000"/>
              </a:srgbClr>
            </a:solidFill>
            <a:ln w="9525">
              <a:solidFill>
                <a:srgbClr val="FF00FF"/>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10" name="_s78875"/>
            <p:cNvSpPr>
              <a:spLocks noChangeArrowheads="1"/>
            </p:cNvSpPr>
            <p:nvPr/>
          </p:nvSpPr>
          <p:spPr bwMode="auto">
            <a:xfrm>
              <a:off x="3852" y="1894"/>
              <a:ext cx="833" cy="24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500" b="1" dirty="0" err="1" smtClean="0">
                  <a:effectLst>
                    <a:outerShdw blurRad="38100" dist="38100" dir="2700000" algn="tl">
                      <a:srgbClr val="C0C0C0"/>
                    </a:outerShdw>
                  </a:effectLst>
                  <a:cs typeface="Arial" charset="0"/>
                </a:rPr>
                <a:t>Παπακυρίτση</a:t>
              </a:r>
              <a:r>
                <a:rPr lang="el-GR" sz="1500" b="1" i="1" dirty="0" smtClean="0">
                  <a:effectLst>
                    <a:outerShdw blurRad="38100" dist="38100" dir="2700000" algn="tl">
                      <a:srgbClr val="C0C0C0"/>
                    </a:outerShdw>
                  </a:effectLst>
                  <a:cs typeface="Arial" charset="0"/>
                </a:rPr>
                <a:t> </a:t>
              </a:r>
              <a:r>
                <a:rPr lang="el-GR" sz="1500" b="1" dirty="0" err="1" smtClean="0">
                  <a:effectLst>
                    <a:outerShdw blurRad="38100" dist="38100" dir="2700000" algn="tl">
                      <a:srgbClr val="C0C0C0"/>
                    </a:outerShdw>
                  </a:effectLst>
                  <a:cs typeface="Arial" charset="0"/>
                </a:rPr>
                <a:t>Νέλη</a:t>
              </a:r>
              <a:endParaRPr kumimoji="0" lang="el-GR" sz="1500" b="1"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endParaRPr>
            </a:p>
          </p:txBody>
        </p:sp>
        <p:sp>
          <p:nvSpPr>
            <p:cNvPr id="11" name="_s78872"/>
            <p:cNvSpPr>
              <a:spLocks noChangeArrowheads="1" noTextEdit="1"/>
            </p:cNvSpPr>
            <p:nvPr/>
          </p:nvSpPr>
          <p:spPr bwMode="auto">
            <a:xfrm>
              <a:off x="2656" y="1935"/>
              <a:ext cx="972" cy="972"/>
            </a:xfrm>
            <a:prstGeom prst="ellipse">
              <a:avLst/>
            </a:prstGeom>
            <a:solidFill>
              <a:srgbClr val="1A0FFF">
                <a:alpha val="50000"/>
              </a:srgbClr>
            </a:solidFill>
            <a:ln w="9525">
              <a:solidFill>
                <a:srgbClr val="1A0FFF"/>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12" name="_s78873"/>
            <p:cNvSpPr>
              <a:spLocks noChangeArrowheads="1"/>
            </p:cNvSpPr>
            <p:nvPr/>
          </p:nvSpPr>
          <p:spPr bwMode="auto">
            <a:xfrm>
              <a:off x="3725" y="2528"/>
              <a:ext cx="971" cy="285"/>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Φάκας Μιχάλης</a:t>
              </a:r>
            </a:p>
          </p:txBody>
        </p:sp>
        <p:sp>
          <p:nvSpPr>
            <p:cNvPr id="13" name="_s78884"/>
            <p:cNvSpPr>
              <a:spLocks noChangeArrowheads="1" noTextEdit="1"/>
            </p:cNvSpPr>
            <p:nvPr/>
          </p:nvSpPr>
          <p:spPr bwMode="auto">
            <a:xfrm>
              <a:off x="2395" y="2043"/>
              <a:ext cx="972" cy="972"/>
            </a:xfrm>
            <a:prstGeom prst="ellipse">
              <a:avLst/>
            </a:prstGeom>
            <a:solidFill>
              <a:srgbClr val="01BD0A">
                <a:alpha val="50000"/>
              </a:srgbClr>
            </a:solidFill>
            <a:ln w="9525">
              <a:solidFill>
                <a:srgbClr val="01BD0A"/>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15" name="_s78870"/>
            <p:cNvSpPr>
              <a:spLocks noChangeArrowheads="1" noTextEdit="1"/>
            </p:cNvSpPr>
            <p:nvPr/>
          </p:nvSpPr>
          <p:spPr bwMode="auto">
            <a:xfrm>
              <a:off x="2134" y="1935"/>
              <a:ext cx="972" cy="972"/>
            </a:xfrm>
            <a:prstGeom prst="ellipse">
              <a:avLst/>
            </a:prstGeom>
            <a:solidFill>
              <a:srgbClr val="F1FD09">
                <a:alpha val="50000"/>
              </a:srgbClr>
            </a:solidFill>
            <a:ln w="9525">
              <a:solidFill>
                <a:srgbClr val="F1FD09"/>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17" name="_s78867"/>
            <p:cNvSpPr>
              <a:spLocks noChangeArrowheads="1" noTextEdit="1"/>
            </p:cNvSpPr>
            <p:nvPr/>
          </p:nvSpPr>
          <p:spPr bwMode="auto">
            <a:xfrm>
              <a:off x="2026" y="1674"/>
              <a:ext cx="972" cy="972"/>
            </a:xfrm>
            <a:prstGeom prst="ellipse">
              <a:avLst/>
            </a:prstGeom>
            <a:solidFill>
              <a:srgbClr val="F60802">
                <a:alpha val="50000"/>
              </a:srgbClr>
            </a:solidFill>
            <a:ln w="9525">
              <a:solidFill>
                <a:srgbClr val="F60802"/>
              </a:solidFill>
              <a:round/>
              <a:headEnd/>
              <a:tailEnd/>
            </a:ln>
          </p:spPr>
          <p:txBody>
            <a:bodyPr vert="horz" wrap="square" lIns="91440" tIns="45720" rIns="91440" bIns="45720" numCol="1" anchor="ctr" anchorCtr="0" compatLnSpc="1">
              <a:prstTxWarp prst="textNoShape">
                <a:avLst/>
              </a:prstTxWarp>
            </a:bodyPr>
            <a:lstStyle/>
            <a:p>
              <a:endParaRPr lang="el-GR" dirty="0"/>
            </a:p>
          </p:txBody>
        </p:sp>
        <p:sp>
          <p:nvSpPr>
            <p:cNvPr id="18" name="_s78868"/>
            <p:cNvSpPr>
              <a:spLocks noChangeArrowheads="1"/>
            </p:cNvSpPr>
            <p:nvPr/>
          </p:nvSpPr>
          <p:spPr bwMode="auto">
            <a:xfrm>
              <a:off x="1107" y="1894"/>
              <a:ext cx="833" cy="24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cs typeface="Arial" charset="0"/>
                </a:rPr>
                <a:t>Μούρνου</a:t>
              </a:r>
              <a:r>
                <a:rPr kumimoji="0" lang="el-GR" sz="1500" b="1" i="1"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 </a:t>
              </a:r>
              <a:r>
                <a:rPr kumimoji="0" lang="el-GR" sz="1500" b="1"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cs typeface="Arial" charset="0"/>
                </a:rPr>
                <a:t>Νάνσυ</a:t>
              </a:r>
              <a:endParaRPr kumimoji="0" lang="el-GR" sz="1500" b="1"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endParaRPr>
            </a:p>
          </p:txBody>
        </p:sp>
        <p:sp>
          <p:nvSpPr>
            <p:cNvPr id="19" name="_s78865"/>
            <p:cNvSpPr>
              <a:spLocks noChangeArrowheads="1" noTextEdit="1"/>
            </p:cNvSpPr>
            <p:nvPr/>
          </p:nvSpPr>
          <p:spPr bwMode="auto">
            <a:xfrm>
              <a:off x="2134" y="1413"/>
              <a:ext cx="972" cy="972"/>
            </a:xfrm>
            <a:prstGeom prst="ellipse">
              <a:avLst/>
            </a:prstGeom>
            <a:solidFill>
              <a:srgbClr val="0399FF">
                <a:alpha val="50000"/>
              </a:srgbClr>
            </a:solidFill>
            <a:ln w="9525">
              <a:solidFill>
                <a:srgbClr val="4B595B"/>
              </a:solidFill>
              <a:round/>
              <a:headEnd/>
              <a:tailEnd/>
            </a:ln>
          </p:spPr>
          <p:txBody>
            <a:bodyPr vert="horz" wrap="square" lIns="91440" tIns="45720" rIns="91440" bIns="45720" numCol="1" anchor="ctr" anchorCtr="0" compatLnSpc="1">
              <a:prstTxWarp prst="textNoShape">
                <a:avLst/>
              </a:prstTxWarp>
            </a:bodyPr>
            <a:lstStyle/>
            <a:p>
              <a:endParaRPr lang="el-GR"/>
            </a:p>
          </p:txBody>
        </p:sp>
        <p:sp>
          <p:nvSpPr>
            <p:cNvPr id="20" name="_s78866"/>
            <p:cNvSpPr>
              <a:spLocks noChangeArrowheads="1"/>
            </p:cNvSpPr>
            <p:nvPr/>
          </p:nvSpPr>
          <p:spPr bwMode="auto">
            <a:xfrm>
              <a:off x="980" y="2612"/>
              <a:ext cx="1014" cy="24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cs typeface="Arial" charset="0"/>
                </a:rPr>
                <a:t>Καραφέντζος</a:t>
              </a: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 Αντώνης</a:t>
              </a:r>
            </a:p>
          </p:txBody>
        </p:sp>
      </p:grpSp>
      <p:sp>
        <p:nvSpPr>
          <p:cNvPr id="21" name="_s78873"/>
          <p:cNvSpPr>
            <a:spLocks noChangeArrowheads="1"/>
          </p:cNvSpPr>
          <p:nvPr/>
        </p:nvSpPr>
        <p:spPr bwMode="auto">
          <a:xfrm>
            <a:off x="3581400" y="5867400"/>
            <a:ext cx="1751938" cy="514054"/>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Προπονητής: </a:t>
            </a:r>
            <a:r>
              <a:rPr kumimoji="0" lang="el-GR" sz="1500" b="1" i="0" u="none" strike="noStrike" cap="none" normalizeH="0" baseline="0" dirty="0" err="1" smtClean="0">
                <a:ln>
                  <a:noFill/>
                </a:ln>
                <a:solidFill>
                  <a:schemeClr val="tx1"/>
                </a:solidFill>
                <a:effectLst>
                  <a:outerShdw blurRad="38100" dist="38100" dir="2700000" algn="tl">
                    <a:srgbClr val="C0C0C0"/>
                  </a:outerShdw>
                </a:effectLst>
                <a:latin typeface="Tahoma" pitchFamily="34" charset="0"/>
                <a:cs typeface="Arial" charset="0"/>
              </a:rPr>
              <a:t>Καραμούτης</a:t>
            </a:r>
            <a:r>
              <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rPr>
              <a:t> Γιώργος, εκπαιδευτικός ΠΕ19</a:t>
            </a:r>
            <a:endParaRPr kumimoji="0" lang="el-GR" sz="15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3200" b="1" dirty="0" smtClean="0"/>
              <a:t>Κατασκευή Διαστημικού Σκάφους Προσεδάφισης με χρήση </a:t>
            </a:r>
            <a:r>
              <a:rPr lang="el-GR" sz="3200" b="1" dirty="0" err="1" smtClean="0"/>
              <a:t>Lego</a:t>
            </a:r>
            <a:r>
              <a:rPr lang="el-GR" sz="3200" b="1" dirty="0" smtClean="0"/>
              <a:t> </a:t>
            </a:r>
            <a:r>
              <a:rPr lang="en-US" sz="3200" b="1" dirty="0" err="1" smtClean="0"/>
              <a:t>WeDo</a:t>
            </a:r>
            <a:r>
              <a:rPr lang="en-US" sz="3200" b="1" dirty="0" smtClean="0"/>
              <a:t> </a:t>
            </a:r>
            <a:r>
              <a:rPr lang="el-GR" sz="3200" b="1" dirty="0" smtClean="0"/>
              <a:t>και Προγραμματισμός του με </a:t>
            </a:r>
            <a:r>
              <a:rPr lang="en-US" sz="3200" b="1" dirty="0" smtClean="0"/>
              <a:t>Scratch</a:t>
            </a:r>
            <a:endParaRPr lang="el-GR" sz="3200" dirty="0"/>
          </a:p>
        </p:txBody>
      </p:sp>
      <p:pic>
        <p:nvPicPr>
          <p:cNvPr id="8" name="7 - Θέση περιεχομένου" descr="DSC01245.JPG"/>
          <p:cNvPicPr>
            <a:picLocks noGrp="1" noChangeAspect="1"/>
          </p:cNvPicPr>
          <p:nvPr>
            <p:ph idx="1"/>
          </p:nvPr>
        </p:nvPicPr>
        <p:blipFill>
          <a:blip r:embed="rId2" cstate="print"/>
          <a:stretch>
            <a:fillRect/>
          </a:stretch>
        </p:blipFill>
        <p:spPr>
          <a:xfrm>
            <a:off x="914400" y="1981200"/>
            <a:ext cx="7315200" cy="4114800"/>
          </a:xfr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3200" b="1" dirty="0" smtClean="0"/>
              <a:t>Βασικά χαρακτηριστικά του </a:t>
            </a:r>
            <a:r>
              <a:rPr lang="en-US" sz="3200" b="1" dirty="0" smtClean="0"/>
              <a:t>Project</a:t>
            </a:r>
            <a:endParaRPr lang="el-GR" sz="3200" dirty="0"/>
          </a:p>
        </p:txBody>
      </p:sp>
      <p:sp>
        <p:nvSpPr>
          <p:cNvPr id="7" name="6 - Θέση περιεχομένου"/>
          <p:cNvSpPr>
            <a:spLocks noGrp="1"/>
          </p:cNvSpPr>
          <p:nvPr>
            <p:ph sz="half" idx="2"/>
          </p:nvPr>
        </p:nvSpPr>
        <p:spPr>
          <a:xfrm>
            <a:off x="457200" y="1219200"/>
            <a:ext cx="5486400" cy="3951288"/>
          </a:xfrm>
        </p:spPr>
        <p:txBody>
          <a:bodyPr/>
          <a:lstStyle/>
          <a:p>
            <a:r>
              <a:rPr lang="el-GR" dirty="0" smtClean="0"/>
              <a:t>Η κατασκευή μας προσομοιώνει ένα διαστημικό σκάφος προσεδάφισης στην επιφάνεια κάποιου πλανήτη. Το σκάφος ξεκινάει την διαδικασία προσεδάφισης, έχει δηλαδή ενεργοποιημένο τον κινητήρα και κινείται προς το έδαφος, ενώ ταυτόχρονα ένας αισθητήρας απόστασης μετράει την απόσταση από το έδαφος και μόλις αυτή γίνει μικρότερη από ένα όριο που έχουμε θέσει, απενεργοποιεί τον κινητήρα για να γίνει ομαλά η προσεδάφιση.</a:t>
            </a:r>
            <a:endParaRPr lang="el-GR" dirty="0"/>
          </a:p>
        </p:txBody>
      </p:sp>
      <p:pic>
        <p:nvPicPr>
          <p:cNvPr id="15" name="14 - Θέση περιεχομένου" descr="DSC01244.JPG"/>
          <p:cNvPicPr>
            <a:picLocks noGrp="1" noChangeAspect="1"/>
          </p:cNvPicPr>
          <p:nvPr>
            <p:ph sz="quarter" idx="4"/>
          </p:nvPr>
        </p:nvPicPr>
        <p:blipFill>
          <a:blip r:embed="rId2" cstate="print"/>
          <a:stretch>
            <a:fillRect/>
          </a:stretch>
        </p:blipFill>
        <p:spPr>
          <a:xfrm>
            <a:off x="4800600" y="2286000"/>
            <a:ext cx="4041775" cy="2273498"/>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3200" b="1" dirty="0" smtClean="0"/>
              <a:t>Βασικά χαρακτηριστικά του </a:t>
            </a:r>
            <a:r>
              <a:rPr lang="en-US" sz="3200" b="1" dirty="0" smtClean="0"/>
              <a:t>Project</a:t>
            </a:r>
            <a:endParaRPr lang="el-GR" sz="3200" dirty="0"/>
          </a:p>
        </p:txBody>
      </p:sp>
      <p:sp>
        <p:nvSpPr>
          <p:cNvPr id="8" name="7 - Θέση περιεχομένου"/>
          <p:cNvSpPr>
            <a:spLocks noGrp="1"/>
          </p:cNvSpPr>
          <p:nvPr>
            <p:ph sz="half" idx="2"/>
          </p:nvPr>
        </p:nvSpPr>
        <p:spPr>
          <a:xfrm>
            <a:off x="457200" y="1371600"/>
            <a:ext cx="5638800" cy="3962400"/>
          </a:xfrm>
        </p:spPr>
        <p:txBody>
          <a:bodyPr/>
          <a:lstStyle/>
          <a:p>
            <a:r>
              <a:rPr lang="el-GR" dirty="0" smtClean="0"/>
              <a:t>Στη συνέχεια αφού το πλήρωμα εκτελέσει την αποστολή του ξεκινάει η διαδικασία απογείωσης. Γίνεται η αντίστροφη μέτρηση και πατώντας το κουμπί απογείωσης ξεκινάει ο κινητήρας, απογειώνοντας το σκάφος με κατεύθυνση προς το διάστημα. Σε αυτή τη περίπτωση το κουμπί απογείωσης υλοποιήθηκε με έναν αισθητήρα κλίσης ο οποίος μόλις πάρει κλίση προς συγκεκριμένη κατεύθυνση δίνει εντολή να ξεκινήσει ο κινητήρας</a:t>
            </a:r>
            <a:endParaRPr lang="el-GR" dirty="0"/>
          </a:p>
        </p:txBody>
      </p:sp>
      <p:pic>
        <p:nvPicPr>
          <p:cNvPr id="11" name="10 - Θέση περιεχομένου" descr="stage.png"/>
          <p:cNvPicPr>
            <a:picLocks noGrp="1" noChangeAspect="1"/>
          </p:cNvPicPr>
          <p:nvPr>
            <p:ph sz="quarter" idx="4"/>
          </p:nvPr>
        </p:nvPicPr>
        <p:blipFill>
          <a:blip r:embed="rId2"/>
          <a:stretch>
            <a:fillRect/>
          </a:stretch>
        </p:blipFill>
        <p:spPr>
          <a:xfrm>
            <a:off x="5181600" y="1447800"/>
            <a:ext cx="3657600" cy="2743200"/>
          </a:xfr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3200" b="1" dirty="0" smtClean="0"/>
              <a:t>Βασικά χαρακτηριστικά του </a:t>
            </a:r>
            <a:r>
              <a:rPr lang="en-US" sz="3200" b="1" dirty="0" smtClean="0"/>
              <a:t>Project</a:t>
            </a:r>
            <a:endParaRPr lang="el-GR" sz="3200" dirty="0"/>
          </a:p>
        </p:txBody>
      </p:sp>
      <p:sp>
        <p:nvSpPr>
          <p:cNvPr id="6" name="5 - Θέση περιεχομένου"/>
          <p:cNvSpPr>
            <a:spLocks noGrp="1"/>
          </p:cNvSpPr>
          <p:nvPr>
            <p:ph sz="half" idx="2"/>
          </p:nvPr>
        </p:nvSpPr>
        <p:spPr>
          <a:xfrm>
            <a:off x="457200" y="1371600"/>
            <a:ext cx="7162800" cy="5029200"/>
          </a:xfrm>
        </p:spPr>
        <p:txBody>
          <a:bodyPr/>
          <a:lstStyle/>
          <a:p>
            <a:r>
              <a:rPr lang="el-GR" dirty="0" smtClean="0"/>
              <a:t>Ο προγραμματισμός του σεναρίου στο </a:t>
            </a:r>
            <a:r>
              <a:rPr lang="en-US" dirty="0" smtClean="0"/>
              <a:t>Scratch </a:t>
            </a:r>
            <a:r>
              <a:rPr lang="el-GR" dirty="0" smtClean="0"/>
              <a:t>χρησιμοποιεί μια δομή επιλογής στην περίπτωση της προσεδάφισης, εάν ο αισθητήρας απόστασης εντοπίσει το σκάφος σε απόσταση μικρότερη απ’ το όριο σταματάει τον κινητήρα αλλιώς κινείται προς την κατεύθυνση του εδάφους.</a:t>
            </a:r>
          </a:p>
          <a:p>
            <a:r>
              <a:rPr lang="el-GR" dirty="0" smtClean="0"/>
              <a:t>Στην απογείωση έχουμε ορίσει μια μεταβλητή για να εμφανίσει την αντίστροφη μέτρηση και στη συνέχεια όταν ο αισθητήρας κλίσης κουνηθεί μεταδίδει το έναυσμα για να ξεκινήσει ο κινητήρας προς την άλλη κατεύθυνση και να απογειωθεί το σκάφος.</a:t>
            </a:r>
            <a:endParaRPr lang="el-G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galaxy.png"/>
          <p:cNvPicPr>
            <a:picLocks noGrp="1" noChangeAspect="1"/>
          </p:cNvPicPr>
          <p:nvPr>
            <p:ph type="pic" idx="1"/>
          </p:nvPr>
        </p:nvPicPr>
        <p:blipFill>
          <a:blip r:embed="rId2"/>
          <a:srcRect l="1423" r="1423"/>
          <a:stretch>
            <a:fillRect/>
          </a:stretch>
        </p:blipFill>
        <p:spPr>
          <a:xfrm>
            <a:off x="914400" y="612775"/>
            <a:ext cx="7162800" cy="5372100"/>
          </a:xfrm>
        </p:spPr>
      </p:pic>
      <p:sp>
        <p:nvSpPr>
          <p:cNvPr id="4" name="3 - Θέση κειμένου"/>
          <p:cNvSpPr>
            <a:spLocks noGrp="1"/>
          </p:cNvSpPr>
          <p:nvPr>
            <p:ph type="body" sz="half" idx="2"/>
          </p:nvPr>
        </p:nvSpPr>
        <p:spPr>
          <a:xfrm>
            <a:off x="1752600" y="6019800"/>
            <a:ext cx="5486400" cy="576262"/>
          </a:xfrm>
        </p:spPr>
        <p:txBody>
          <a:bodyPr/>
          <a:lstStyle/>
          <a:p>
            <a:pPr algn="ctr"/>
            <a:r>
              <a:rPr lang="el-GR" sz="2400" dirty="0" smtClean="0"/>
              <a:t>Ο Κώδικας στο </a:t>
            </a:r>
            <a:r>
              <a:rPr lang="en-US" sz="2400" dirty="0" smtClean="0"/>
              <a:t>Scratch</a:t>
            </a:r>
            <a:endParaRPr lang="el-GR" sz="24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81000"/>
            <a:ext cx="8229600" cy="4191000"/>
          </a:xfrm>
        </p:spPr>
        <p:txBody>
          <a:bodyPr/>
          <a:lstStyle/>
          <a:p>
            <a:r>
              <a:rPr lang="el-GR" dirty="0"/>
              <a:t>Σας ευχαριστούμε . . .</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Με υφή">
  <a:themeElements>
    <a:clrScheme name="Με υφή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Με υφή">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Με υφή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Με υφή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Με υφή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Με υφή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Με υφή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Με υφή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Με υφή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Με υφή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888</TotalTime>
  <Words>268</Words>
  <Application>Microsoft PowerPoint</Application>
  <PresentationFormat>Προβολή στην οθόνη (4:3)</PresentationFormat>
  <Paragraphs>20</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Με υφή</vt:lpstr>
      <vt:lpstr>Διαφάνεια 1</vt:lpstr>
      <vt:lpstr>Ομάδα: Η Ακτύπητη Εξάδα τμήμα Ε1</vt:lpstr>
      <vt:lpstr>Κατασκευή Διαστημικού Σκάφους Προσεδάφισης με χρήση Lego WeDo και Προγραμματισμός του με Scratch</vt:lpstr>
      <vt:lpstr>Βασικά χαρακτηριστικά του Project</vt:lpstr>
      <vt:lpstr>Βασικά χαρακτηριστικά του Project</vt:lpstr>
      <vt:lpstr>Βασικά χαρακτηριστικά του Project</vt:lpstr>
      <vt:lpstr>Διαφάνεια 7</vt:lpstr>
      <vt:lpstr>Σας ευχαριστούμε .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96</cp:revision>
  <cp:lastPrinted>1601-01-01T00:00:00Z</cp:lastPrinted>
  <dcterms:created xsi:type="dcterms:W3CDTF">1601-01-01T00:00:00Z</dcterms:created>
  <dcterms:modified xsi:type="dcterms:W3CDTF">2016-03-11T11:04:16Z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