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7" r:id="rId3"/>
    <p:sldId id="257" r:id="rId4"/>
    <p:sldId id="284" r:id="rId5"/>
    <p:sldId id="258" r:id="rId6"/>
    <p:sldId id="259" r:id="rId7"/>
    <p:sldId id="260" r:id="rId8"/>
    <p:sldId id="262" r:id="rId9"/>
    <p:sldId id="273" r:id="rId10"/>
    <p:sldId id="263" r:id="rId11"/>
    <p:sldId id="278" r:id="rId12"/>
    <p:sldId id="264" r:id="rId13"/>
    <p:sldId id="265" r:id="rId14"/>
    <p:sldId id="269" r:id="rId15"/>
    <p:sldId id="271" r:id="rId16"/>
    <p:sldId id="266" r:id="rId17"/>
    <p:sldId id="270" r:id="rId18"/>
    <p:sldId id="275" r:id="rId19"/>
    <p:sldId id="272" r:id="rId20"/>
    <p:sldId id="267" r:id="rId21"/>
    <p:sldId id="268"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982C607-64F7-40B8-8735-B1EAF9F0A97C}" type="datetimeFigureOut">
              <a:rPr lang="el-GR" smtClean="0"/>
              <a:pPr/>
              <a:t>15/11/2023</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72F9E44-D84C-4BAD-9190-84E50508215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982C607-64F7-40B8-8735-B1EAF9F0A97C}" type="datetimeFigureOut">
              <a:rPr lang="el-GR" smtClean="0"/>
              <a:pPr/>
              <a:t>15/11/2023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572F9E44-D84C-4BAD-9190-84E5050821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E982C607-64F7-40B8-8735-B1EAF9F0A97C}" type="datetimeFigureOut">
              <a:rPr lang="el-GR" smtClean="0"/>
              <a:pPr/>
              <a:t>15/11/2023</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72F9E44-D84C-4BAD-9190-84E5050821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982C607-64F7-40B8-8735-B1EAF9F0A97C}" type="datetimeFigureOut">
              <a:rPr lang="el-GR" smtClean="0"/>
              <a:pPr/>
              <a:t>15/11/2023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572F9E44-D84C-4BAD-9190-84E5050821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982C607-64F7-40B8-8735-B1EAF9F0A97C}" type="datetimeFigureOut">
              <a:rPr lang="el-GR" smtClean="0"/>
              <a:pPr/>
              <a:t>15/11/2023</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572F9E44-D84C-4BAD-9190-84E50508215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982C607-64F7-40B8-8735-B1EAF9F0A97C}" type="datetimeFigureOut">
              <a:rPr lang="el-GR" smtClean="0"/>
              <a:pPr/>
              <a:t>15/11/2023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572F9E44-D84C-4BAD-9190-84E5050821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E982C607-64F7-40B8-8735-B1EAF9F0A97C}" type="datetimeFigureOut">
              <a:rPr lang="el-GR" smtClean="0"/>
              <a:pPr/>
              <a:t>15/11/2023</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572F9E44-D84C-4BAD-9190-84E5050821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E982C607-64F7-40B8-8735-B1EAF9F0A97C}" type="datetimeFigureOut">
              <a:rPr lang="el-GR" smtClean="0"/>
              <a:pPr/>
              <a:t>15/11/2023</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572F9E44-D84C-4BAD-9190-84E5050821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E982C607-64F7-40B8-8735-B1EAF9F0A97C}" type="datetimeFigureOut">
              <a:rPr lang="el-GR" smtClean="0"/>
              <a:pPr/>
              <a:t>15/11/2023</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572F9E44-D84C-4BAD-9190-84E5050821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982C607-64F7-40B8-8735-B1EAF9F0A97C}" type="datetimeFigureOut">
              <a:rPr lang="el-GR" smtClean="0"/>
              <a:pPr/>
              <a:t>15/11/2023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572F9E44-D84C-4BAD-9190-84E5050821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E982C607-64F7-40B8-8735-B1EAF9F0A97C}" type="datetimeFigureOut">
              <a:rPr lang="el-GR" smtClean="0"/>
              <a:pPr/>
              <a:t>15/11/2023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572F9E44-D84C-4BAD-9190-84E50508215F}"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982C607-64F7-40B8-8735-B1EAF9F0A97C}" type="datetimeFigureOut">
              <a:rPr lang="el-GR" smtClean="0"/>
              <a:pPr/>
              <a:t>15/11/2023</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72F9E44-D84C-4BAD-9190-84E5050821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ctr"/>
            <a:r>
              <a:rPr lang="el-GR" dirty="0" smtClean="0"/>
              <a:t>Η ΣΥΝΑΙΣΘΗΜΑΤΙΚΗ ΝΟΗΜΟΣΥΝΗ ΣΤΗ ΖΩΗ ΜΑΣ</a:t>
            </a:r>
            <a:endParaRPr lang="el-GR" dirty="0"/>
          </a:p>
        </p:txBody>
      </p:sp>
      <p:sp>
        <p:nvSpPr>
          <p:cNvPr id="3" name="2 - Υπότιτλος"/>
          <p:cNvSpPr>
            <a:spLocks noGrp="1"/>
          </p:cNvSpPr>
          <p:nvPr>
            <p:ph type="subTitle" idx="1"/>
          </p:nvPr>
        </p:nvSpPr>
        <p:spPr>
          <a:xfrm>
            <a:off x="3354442" y="4357694"/>
            <a:ext cx="5646714" cy="1571636"/>
          </a:xfrm>
        </p:spPr>
        <p:txBody>
          <a:bodyPr>
            <a:normAutofit/>
          </a:bodyPr>
          <a:lstStyle/>
          <a:p>
            <a:r>
              <a:rPr lang="el-GR" sz="1000" b="1" i="1" dirty="0" smtClean="0">
                <a:solidFill>
                  <a:schemeClr val="accent4">
                    <a:lumMod val="60000"/>
                    <a:lumOff val="40000"/>
                  </a:schemeClr>
                </a:solidFill>
              </a:rPr>
              <a:t>Σαββίδου Όλγα ΠΕ70, </a:t>
            </a:r>
            <a:r>
              <a:rPr lang="en-US" sz="1000" b="1" i="1" dirty="0" smtClean="0">
                <a:solidFill>
                  <a:schemeClr val="accent4">
                    <a:lumMod val="60000"/>
                    <a:lumOff val="40000"/>
                  </a:schemeClr>
                </a:solidFill>
              </a:rPr>
              <a:t>Med</a:t>
            </a:r>
            <a:endParaRPr lang="el-GR" sz="1000" b="1" i="1" dirty="0" smtClean="0">
              <a:solidFill>
                <a:schemeClr val="accent4">
                  <a:lumMod val="60000"/>
                  <a:lumOff val="40000"/>
                </a:schemeClr>
              </a:solidFill>
            </a:endParaRPr>
          </a:p>
          <a:p>
            <a:r>
              <a:rPr lang="el-GR" sz="1000" b="1" i="1" dirty="0" smtClean="0">
                <a:solidFill>
                  <a:schemeClr val="accent4">
                    <a:lumMod val="60000"/>
                    <a:lumOff val="40000"/>
                  </a:schemeClr>
                </a:solidFill>
              </a:rPr>
              <a:t>Διευθύντρια 1</a:t>
            </a:r>
            <a:r>
              <a:rPr lang="el-GR" sz="1000" b="1" i="1" baseline="30000" dirty="0" smtClean="0">
                <a:solidFill>
                  <a:schemeClr val="accent4">
                    <a:lumMod val="60000"/>
                    <a:lumOff val="40000"/>
                  </a:schemeClr>
                </a:solidFill>
              </a:rPr>
              <a:t>ου</a:t>
            </a:r>
            <a:r>
              <a:rPr lang="el-GR" sz="1000" b="1" i="1" dirty="0" smtClean="0">
                <a:solidFill>
                  <a:schemeClr val="accent4">
                    <a:lumMod val="60000"/>
                    <a:lumOff val="40000"/>
                  </a:schemeClr>
                </a:solidFill>
              </a:rPr>
              <a:t> ΔΣ Σχολείου</a:t>
            </a:r>
            <a:endParaRPr lang="el-GR" sz="1000" b="1" i="1" dirty="0">
              <a:solidFill>
                <a:schemeClr val="accent4">
                  <a:lumMod val="60000"/>
                  <a:lumOff val="4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100" dirty="0" err="1" smtClean="0">
                <a:solidFill>
                  <a:schemeClr val="tx2"/>
                </a:solidFill>
              </a:rPr>
              <a:t>Συναισθηματικη</a:t>
            </a:r>
            <a:r>
              <a:rPr lang="el-GR" sz="3100" dirty="0" smtClean="0">
                <a:solidFill>
                  <a:schemeClr val="tx2"/>
                </a:solidFill>
              </a:rPr>
              <a:t> Νοημοσύνη</a:t>
            </a:r>
            <a:r>
              <a:rPr lang="en-US" sz="3100" dirty="0" smtClean="0">
                <a:solidFill>
                  <a:schemeClr val="tx2"/>
                </a:solidFill>
              </a:rPr>
              <a:t> </a:t>
            </a:r>
            <a:r>
              <a:rPr lang="en-US" dirty="0" smtClean="0">
                <a:solidFill>
                  <a:schemeClr val="tx2"/>
                </a:solidFill>
              </a:rPr>
              <a:t/>
            </a:r>
            <a:br>
              <a:rPr lang="en-US" dirty="0" smtClean="0">
                <a:solidFill>
                  <a:schemeClr val="tx2"/>
                </a:solidFill>
              </a:rPr>
            </a:br>
            <a:r>
              <a:rPr lang="el-GR" sz="2800" dirty="0" smtClean="0">
                <a:solidFill>
                  <a:schemeClr val="tx2"/>
                </a:solidFill>
              </a:rPr>
              <a:t>Η </a:t>
            </a:r>
            <a:r>
              <a:rPr lang="el-GR" sz="2800" dirty="0" err="1" smtClean="0">
                <a:solidFill>
                  <a:schemeClr val="tx2"/>
                </a:solidFill>
              </a:rPr>
              <a:t>νοημοσυνη</a:t>
            </a:r>
            <a:r>
              <a:rPr lang="el-GR" sz="2800" dirty="0" smtClean="0">
                <a:solidFill>
                  <a:schemeClr val="tx2"/>
                </a:solidFill>
              </a:rPr>
              <a:t> </a:t>
            </a:r>
            <a:r>
              <a:rPr lang="el-GR" sz="2800" dirty="0" err="1" smtClean="0">
                <a:solidFill>
                  <a:schemeClr val="tx2"/>
                </a:solidFill>
              </a:rPr>
              <a:t>τησ</a:t>
            </a:r>
            <a:r>
              <a:rPr lang="el-GR" sz="2800" dirty="0" smtClean="0">
                <a:solidFill>
                  <a:schemeClr val="tx2"/>
                </a:solidFill>
              </a:rPr>
              <a:t> </a:t>
            </a:r>
            <a:r>
              <a:rPr lang="el-GR" sz="2800" dirty="0" err="1" smtClean="0">
                <a:solidFill>
                  <a:schemeClr val="tx2"/>
                </a:solidFill>
              </a:rPr>
              <a:t>καρδιασ</a:t>
            </a:r>
            <a:r>
              <a:rPr lang="el-GR" sz="2800" dirty="0" smtClean="0">
                <a:solidFill>
                  <a:schemeClr val="tx2"/>
                </a:solidFill>
              </a:rPr>
              <a:t> (1)</a:t>
            </a:r>
            <a:endParaRPr lang="el-GR" sz="2800" dirty="0">
              <a:solidFill>
                <a:schemeClr val="tx2"/>
              </a:solidFill>
            </a:endParaRPr>
          </a:p>
        </p:txBody>
      </p:sp>
      <p:sp>
        <p:nvSpPr>
          <p:cNvPr id="3" name="2 - Θέση περιεχομένου"/>
          <p:cNvSpPr>
            <a:spLocks noGrp="1"/>
          </p:cNvSpPr>
          <p:nvPr>
            <p:ph idx="1"/>
          </p:nvPr>
        </p:nvSpPr>
        <p:spPr/>
        <p:txBody>
          <a:bodyPr>
            <a:normAutofit/>
          </a:bodyPr>
          <a:lstStyle/>
          <a:p>
            <a:pPr marL="0" indent="0" algn="just">
              <a:buNone/>
            </a:pPr>
            <a:r>
              <a:rPr lang="el-GR" b="1" dirty="0" smtClean="0">
                <a:solidFill>
                  <a:schemeClr val="tx2"/>
                </a:solidFill>
              </a:rPr>
              <a:t>«Η ικανότητα να αναγνωρίζουμε και να χειριζόμαστε σωστά τα συναισθήματά μας αλλά και των άλλων και να δημιουργούμε κίνητρα για τον εαυτό μας, ώστε να μπορούμε επιτυχώς να προσαρμοζόμαστε στις απαιτήσεις και πιέσεις του περιβάλλοντος»</a:t>
            </a:r>
            <a:r>
              <a:rPr lang="el-GR" dirty="0" smtClean="0">
                <a:solidFill>
                  <a:schemeClr val="tx2"/>
                </a:solidFill>
              </a:rPr>
              <a:t> (</a:t>
            </a:r>
            <a:r>
              <a:rPr lang="en-US" dirty="0" smtClean="0">
                <a:solidFill>
                  <a:schemeClr val="tx2"/>
                </a:solidFill>
              </a:rPr>
              <a:t>Goleman</a:t>
            </a:r>
            <a:r>
              <a:rPr lang="el-GR" dirty="0" smtClean="0">
                <a:solidFill>
                  <a:schemeClr val="tx2"/>
                </a:solidFill>
              </a:rPr>
              <a:t>, 1998</a:t>
            </a:r>
            <a:r>
              <a:rPr lang="el-GR" sz="2400" dirty="0" smtClean="0">
                <a:solidFill>
                  <a:schemeClr val="tx2"/>
                </a:solidFill>
              </a:rPr>
              <a:t>)</a:t>
            </a:r>
            <a:endParaRPr lang="el-GR" dirty="0" smtClean="0">
              <a:solidFill>
                <a:schemeClr val="tx2"/>
              </a:solidFill>
            </a:endParaRPr>
          </a:p>
          <a:p>
            <a:pPr marL="0" indent="0" algn="just">
              <a:buNone/>
            </a:pPr>
            <a:r>
              <a:rPr lang="el-GR" sz="2400" dirty="0" smtClean="0"/>
              <a:t> </a:t>
            </a:r>
          </a:p>
          <a:p>
            <a:pPr marL="0" indent="0" algn="just">
              <a:buNone/>
            </a:pPr>
            <a:r>
              <a:rPr lang="en-US" sz="2400" b="1" u="sng" dirty="0" smtClean="0">
                <a:solidFill>
                  <a:schemeClr val="tx2"/>
                </a:solidFill>
              </a:rPr>
              <a:t>EQ</a:t>
            </a:r>
            <a:r>
              <a:rPr lang="el-GR" sz="2400" b="1" u="sng" dirty="0" smtClean="0">
                <a:solidFill>
                  <a:schemeClr val="tx2"/>
                </a:solidFill>
              </a:rPr>
              <a:t>: Δείκτης Συναισθηματικότητας</a:t>
            </a:r>
            <a:r>
              <a:rPr lang="en-US" sz="2400" u="sng" dirty="0" smtClean="0">
                <a:solidFill>
                  <a:schemeClr val="tx2"/>
                </a:solidFill>
              </a:rPr>
              <a:t> </a:t>
            </a:r>
            <a:endParaRPr lang="el-GR" sz="2400" u="sng" dirty="0" smtClean="0">
              <a:solidFill>
                <a:schemeClr val="tx2"/>
              </a:solidFill>
            </a:endParaRPr>
          </a:p>
          <a:p>
            <a:pPr marL="0" indent="0" algn="just">
              <a:buNone/>
            </a:pPr>
            <a:r>
              <a:rPr lang="el-GR" sz="2400" dirty="0" smtClean="0">
                <a:solidFill>
                  <a:schemeClr val="tx2"/>
                </a:solidFill>
              </a:rPr>
              <a:t>(το μέτρο της Συναισθηματικής Νοημοσύνης ενός ατόμου</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err="1" smtClean="0">
                <a:solidFill>
                  <a:schemeClr val="tx2"/>
                </a:solidFill>
              </a:rPr>
              <a:t>Συναισθηματικη</a:t>
            </a:r>
            <a:r>
              <a:rPr lang="el-GR" sz="3200" dirty="0" smtClean="0">
                <a:solidFill>
                  <a:schemeClr val="tx2"/>
                </a:solidFill>
              </a:rPr>
              <a:t> Νοημοσύνη(2)</a:t>
            </a:r>
            <a:endParaRPr lang="el-GR" sz="3200" dirty="0"/>
          </a:p>
        </p:txBody>
      </p:sp>
      <p:sp>
        <p:nvSpPr>
          <p:cNvPr id="3" name="2 - Θέση περιεχομένου"/>
          <p:cNvSpPr>
            <a:spLocks noGrp="1"/>
          </p:cNvSpPr>
          <p:nvPr>
            <p:ph idx="1"/>
          </p:nvPr>
        </p:nvSpPr>
        <p:spPr/>
        <p:txBody>
          <a:bodyPr/>
          <a:lstStyle/>
          <a:p>
            <a:r>
              <a:rPr lang="el-GR" b="1" dirty="0" smtClean="0">
                <a:solidFill>
                  <a:schemeClr val="tx2"/>
                </a:solidFill>
              </a:rPr>
              <a:t>δεν είναι γενετικά καθορισμένη ούτε αναπτύσσεται μόνο κατά τη διάρκεια των πρώτων χρόνων της  παιδικής ηλικίας, </a:t>
            </a:r>
          </a:p>
          <a:p>
            <a:r>
              <a:rPr lang="el-GR" b="1" dirty="0" smtClean="0">
                <a:solidFill>
                  <a:schemeClr val="tx2"/>
                </a:solidFill>
              </a:rPr>
              <a:t>η ΣΝ μαθαίνεται, αναπτύσσεται και εξελίσσεται, όσο ο άνθρωπος προχωρά στη ζωή και διδάσκεται από τις εμπειρίες του, όσο, δηλαδή, ωριμάζει. </a:t>
            </a:r>
          </a:p>
          <a:p>
            <a:r>
              <a:rPr lang="el-GR" b="1" dirty="0" smtClean="0">
                <a:solidFill>
                  <a:schemeClr val="tx2"/>
                </a:solidFill>
              </a:rPr>
              <a:t> ανάπτυξη της ΣΝ σημαίνει </a:t>
            </a:r>
            <a:r>
              <a:rPr lang="el-GR" b="1" i="1" u="sng" dirty="0" smtClean="0">
                <a:solidFill>
                  <a:schemeClr val="tx2"/>
                </a:solidFill>
              </a:rPr>
              <a:t>ωριμότητα</a:t>
            </a:r>
            <a:r>
              <a:rPr lang="el-GR" b="1" u="sng" dirty="0" smtClean="0">
                <a:solidFill>
                  <a:schemeClr val="tx2"/>
                </a:solidFill>
              </a:rPr>
              <a:t> </a:t>
            </a:r>
            <a:r>
              <a:rPr lang="el-GR" b="1" dirty="0" smtClean="0">
                <a:solidFill>
                  <a:schemeClr val="tx2"/>
                </a:solidFill>
              </a:rPr>
              <a:t>(</a:t>
            </a:r>
            <a:r>
              <a:rPr lang="en-US" b="1" dirty="0" smtClean="0">
                <a:solidFill>
                  <a:schemeClr val="tx2"/>
                </a:solidFill>
              </a:rPr>
              <a:t>Goleman</a:t>
            </a:r>
            <a:r>
              <a:rPr lang="el-GR" b="1" dirty="0" smtClean="0">
                <a:solidFill>
                  <a:schemeClr val="tx2"/>
                </a:solidFill>
              </a:rPr>
              <a:t>, 1998)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800" dirty="0" err="1" smtClean="0">
                <a:solidFill>
                  <a:schemeClr val="tx2"/>
                </a:solidFill>
              </a:rPr>
              <a:t>Συναισθηματικη</a:t>
            </a:r>
            <a:r>
              <a:rPr lang="el-GR" sz="2800" dirty="0" smtClean="0">
                <a:solidFill>
                  <a:schemeClr val="tx2"/>
                </a:solidFill>
              </a:rPr>
              <a:t> Νοημοσύνη(3)</a:t>
            </a:r>
            <a:endParaRPr lang="el-GR" sz="2800" dirty="0">
              <a:solidFill>
                <a:schemeClr val="tx2"/>
              </a:solidFill>
            </a:endParaRPr>
          </a:p>
        </p:txBody>
      </p:sp>
      <p:sp>
        <p:nvSpPr>
          <p:cNvPr id="3" name="2 - Θέση περιεχομένου"/>
          <p:cNvSpPr>
            <a:spLocks noGrp="1"/>
          </p:cNvSpPr>
          <p:nvPr>
            <p:ph idx="1"/>
          </p:nvPr>
        </p:nvSpPr>
        <p:spPr/>
        <p:txBody>
          <a:bodyPr>
            <a:normAutofit/>
          </a:bodyPr>
          <a:lstStyle/>
          <a:p>
            <a:r>
              <a:rPr lang="el-GR" sz="2400" b="1" dirty="0" smtClean="0">
                <a:solidFill>
                  <a:schemeClr val="tx2"/>
                </a:solidFill>
              </a:rPr>
              <a:t>η σωκρατική ρήση </a:t>
            </a:r>
            <a:r>
              <a:rPr lang="el-GR" sz="2400" b="1" i="1" dirty="0" smtClean="0">
                <a:solidFill>
                  <a:schemeClr val="tx2"/>
                </a:solidFill>
              </a:rPr>
              <a:t>«</a:t>
            </a:r>
            <a:r>
              <a:rPr lang="el-GR" sz="2400" b="1" i="1" dirty="0" err="1" smtClean="0">
                <a:solidFill>
                  <a:schemeClr val="tx2"/>
                </a:solidFill>
              </a:rPr>
              <a:t>γνώθισαυτόν</a:t>
            </a:r>
            <a:r>
              <a:rPr lang="el-GR" sz="2400" b="1" i="1" dirty="0" smtClean="0">
                <a:solidFill>
                  <a:schemeClr val="tx2"/>
                </a:solidFill>
              </a:rPr>
              <a:t>»</a:t>
            </a:r>
            <a:r>
              <a:rPr lang="el-GR" sz="2400" b="1" dirty="0" smtClean="0">
                <a:solidFill>
                  <a:schemeClr val="tx2"/>
                </a:solidFill>
              </a:rPr>
              <a:t> εκφράζει τον θεμέλιο λίθο αυτής της έννοιας, δηλαδή, να αντιλαμβάνεσαι τα συναισθήματά σου μόλις γεννηθούν μέσα σου (</a:t>
            </a:r>
            <a:r>
              <a:rPr lang="en-US" sz="2400" b="1" dirty="0" smtClean="0">
                <a:solidFill>
                  <a:schemeClr val="tx2"/>
                </a:solidFill>
              </a:rPr>
              <a:t>Goleman</a:t>
            </a:r>
            <a:r>
              <a:rPr lang="el-GR" sz="2400" b="1" dirty="0" smtClean="0">
                <a:solidFill>
                  <a:schemeClr val="tx2"/>
                </a:solidFill>
              </a:rPr>
              <a:t>, 1998)</a:t>
            </a:r>
          </a:p>
          <a:p>
            <a:r>
              <a:rPr lang="el-GR" sz="2400" b="1" dirty="0" err="1" smtClean="0">
                <a:solidFill>
                  <a:schemeClr val="tx2"/>
                </a:solidFill>
              </a:rPr>
              <a:t>μετα</a:t>
            </a:r>
            <a:r>
              <a:rPr lang="el-GR" sz="2400" b="1" dirty="0" smtClean="0">
                <a:solidFill>
                  <a:schemeClr val="tx2"/>
                </a:solidFill>
              </a:rPr>
              <a:t>-ικανότητα, η οποία καθορίζει το πόσο καλά μπορούμε να χειριστούμε οποιαδήποτε ικανότητα διαθέτουμε (</a:t>
            </a:r>
            <a:r>
              <a:rPr lang="en-US" sz="2400" b="1" dirty="0" smtClean="0">
                <a:solidFill>
                  <a:schemeClr val="tx2"/>
                </a:solidFill>
              </a:rPr>
              <a:t>Goleman</a:t>
            </a:r>
            <a:r>
              <a:rPr lang="el-GR" sz="2400" b="1" dirty="0" smtClean="0">
                <a:solidFill>
                  <a:schemeClr val="tx2"/>
                </a:solidFill>
              </a:rPr>
              <a:t>,1995)</a:t>
            </a:r>
          </a:p>
          <a:p>
            <a:r>
              <a:rPr lang="el-GR" sz="2400" b="1" dirty="0" smtClean="0">
                <a:solidFill>
                  <a:schemeClr val="tx2"/>
                </a:solidFill>
              </a:rPr>
              <a:t>βασίζεται στην κεντρική ιδέα στο πώς μπορούμε να βελτιώσουμε τις ζωές μας, αποκτώντας γνώση σχετικά με τις συμπεριφορές και τα κίνητρά μας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err="1" smtClean="0">
                <a:solidFill>
                  <a:schemeClr val="tx2"/>
                </a:solidFill>
              </a:rPr>
              <a:t>ΣυναισθηματικΕΣ</a:t>
            </a:r>
            <a:r>
              <a:rPr lang="el-GR" dirty="0" smtClean="0">
                <a:solidFill>
                  <a:schemeClr val="tx2"/>
                </a:solidFill>
              </a:rPr>
              <a:t> ΔΕΞΙΟΤΗΤΕΣ</a:t>
            </a:r>
            <a:r>
              <a:rPr lang="en-US" dirty="0" smtClean="0">
                <a:solidFill>
                  <a:schemeClr val="tx2"/>
                </a:solidFill>
              </a:rPr>
              <a:t> </a:t>
            </a:r>
            <a:br>
              <a:rPr lang="en-US" dirty="0" smtClean="0">
                <a:solidFill>
                  <a:schemeClr val="tx2"/>
                </a:solidFill>
              </a:rPr>
            </a:br>
            <a:r>
              <a:rPr lang="en-US" dirty="0" smtClean="0">
                <a:solidFill>
                  <a:schemeClr val="tx2"/>
                </a:solidFill>
              </a:rPr>
              <a:t>(P. </a:t>
            </a:r>
            <a:r>
              <a:rPr lang="en-US" dirty="0" err="1" smtClean="0">
                <a:solidFill>
                  <a:schemeClr val="tx2"/>
                </a:solidFill>
              </a:rPr>
              <a:t>Salovey</a:t>
            </a:r>
            <a:r>
              <a:rPr lang="en-US" dirty="0" smtClean="0">
                <a:solidFill>
                  <a:schemeClr val="tx2"/>
                </a:solidFill>
              </a:rPr>
              <a:t>)</a:t>
            </a:r>
            <a:endParaRPr lang="el-GR" dirty="0">
              <a:solidFill>
                <a:schemeClr val="tx2"/>
              </a:solidFill>
            </a:endParaRPr>
          </a:p>
        </p:txBody>
      </p:sp>
      <p:sp>
        <p:nvSpPr>
          <p:cNvPr id="3" name="2 - Θέση περιεχομένου"/>
          <p:cNvSpPr>
            <a:spLocks noGrp="1"/>
          </p:cNvSpPr>
          <p:nvPr>
            <p:ph idx="1"/>
          </p:nvPr>
        </p:nvSpPr>
        <p:spPr>
          <a:xfrm>
            <a:off x="457200" y="1609416"/>
            <a:ext cx="7901014" cy="4846320"/>
          </a:xfrm>
        </p:spPr>
        <p:txBody>
          <a:bodyPr/>
          <a:lstStyle/>
          <a:p>
            <a:pPr marL="609600" indent="-609600">
              <a:buClr>
                <a:schemeClr val="tx2"/>
              </a:buClr>
              <a:buFont typeface="Wingdings" pitchFamily="2" charset="2"/>
              <a:buAutoNum type="arabicPeriod"/>
            </a:pPr>
            <a:r>
              <a:rPr lang="el-GR" sz="2400" b="1" dirty="0" smtClean="0">
                <a:solidFill>
                  <a:schemeClr val="tx2"/>
                </a:solidFill>
              </a:rPr>
              <a:t>Γνώση των συναισθημάτων μας (</a:t>
            </a:r>
            <a:r>
              <a:rPr lang="en-US" sz="2400" b="1" dirty="0" smtClean="0">
                <a:solidFill>
                  <a:schemeClr val="tx2"/>
                </a:solidFill>
              </a:rPr>
              <a:t>Self-awareness)</a:t>
            </a:r>
            <a:endParaRPr lang="el-GR" sz="2400" b="1" dirty="0" smtClean="0">
              <a:solidFill>
                <a:schemeClr val="tx2"/>
              </a:solidFill>
            </a:endParaRPr>
          </a:p>
          <a:p>
            <a:pPr marL="609600" indent="-609600">
              <a:buClr>
                <a:schemeClr val="tx2"/>
              </a:buClr>
              <a:buFont typeface="Wingdings" pitchFamily="2" charset="2"/>
              <a:buAutoNum type="arabicPeriod"/>
            </a:pPr>
            <a:r>
              <a:rPr lang="el-GR" sz="2400" b="1" dirty="0" smtClean="0">
                <a:solidFill>
                  <a:schemeClr val="tx2"/>
                </a:solidFill>
              </a:rPr>
              <a:t>Έλεγχος των συναισθημάτων (</a:t>
            </a:r>
            <a:r>
              <a:rPr lang="en-US" sz="2400" b="1" dirty="0" smtClean="0">
                <a:solidFill>
                  <a:schemeClr val="tx2"/>
                </a:solidFill>
              </a:rPr>
              <a:t>Self-regulation)</a:t>
            </a:r>
            <a:endParaRPr lang="el-GR" sz="2400" b="1" dirty="0" smtClean="0">
              <a:solidFill>
                <a:schemeClr val="tx2"/>
              </a:solidFill>
            </a:endParaRPr>
          </a:p>
          <a:p>
            <a:pPr marL="609600" indent="-609600">
              <a:buClr>
                <a:schemeClr val="tx2"/>
              </a:buClr>
              <a:buFont typeface="Wingdings" pitchFamily="2" charset="2"/>
              <a:buAutoNum type="arabicPeriod"/>
            </a:pPr>
            <a:r>
              <a:rPr lang="el-GR" sz="2400" b="1" dirty="0" smtClean="0">
                <a:solidFill>
                  <a:schemeClr val="tx2"/>
                </a:solidFill>
              </a:rPr>
              <a:t>Εξεύρεση προσωπικών κινήτρων (</a:t>
            </a:r>
            <a:r>
              <a:rPr lang="en-US" sz="2400" b="1" dirty="0" smtClean="0">
                <a:solidFill>
                  <a:schemeClr val="tx2"/>
                </a:solidFill>
              </a:rPr>
              <a:t>Self-motivation)</a:t>
            </a:r>
          </a:p>
          <a:p>
            <a:pPr marL="609600" indent="-609600">
              <a:buClr>
                <a:schemeClr val="tx2"/>
              </a:buClr>
              <a:buFont typeface="Wingdings" pitchFamily="2" charset="2"/>
              <a:buAutoNum type="arabicPeriod"/>
            </a:pPr>
            <a:r>
              <a:rPr lang="el-GR" sz="2400" b="1" dirty="0" smtClean="0">
                <a:solidFill>
                  <a:schemeClr val="tx2"/>
                </a:solidFill>
              </a:rPr>
              <a:t>Αναγνώριση συναισθημάτων άλλων (</a:t>
            </a:r>
            <a:r>
              <a:rPr lang="en-US" sz="2400" b="1" dirty="0" smtClean="0">
                <a:solidFill>
                  <a:schemeClr val="tx2"/>
                </a:solidFill>
              </a:rPr>
              <a:t>Empathy-</a:t>
            </a:r>
            <a:r>
              <a:rPr lang="el-GR" sz="2400" b="1" dirty="0" smtClean="0">
                <a:solidFill>
                  <a:schemeClr val="tx2"/>
                </a:solidFill>
              </a:rPr>
              <a:t>Ενσυναίσθηση) </a:t>
            </a:r>
          </a:p>
          <a:p>
            <a:pPr marL="609600" indent="-609600">
              <a:buClr>
                <a:schemeClr val="tx2"/>
              </a:buClr>
              <a:buFont typeface="Wingdings" pitchFamily="2" charset="2"/>
              <a:buAutoNum type="arabicPeriod"/>
            </a:pPr>
            <a:r>
              <a:rPr lang="el-GR" sz="2400" b="1" dirty="0" smtClean="0">
                <a:solidFill>
                  <a:schemeClr val="tx2"/>
                </a:solidFill>
              </a:rPr>
              <a:t>Χειρισμός σχέσεων (</a:t>
            </a:r>
            <a:r>
              <a:rPr lang="en-US" sz="2400" b="1" dirty="0" smtClean="0">
                <a:solidFill>
                  <a:schemeClr val="tx2"/>
                </a:solidFill>
              </a:rPr>
              <a:t>People Skills</a:t>
            </a:r>
            <a:r>
              <a:rPr lang="el-GR" sz="2400" b="1" dirty="0" smtClean="0">
                <a:solidFill>
                  <a:schemeClr val="tx2"/>
                </a:solidFill>
              </a:rPr>
              <a:t>)</a:t>
            </a:r>
            <a:endParaRPr lang="en-GB" sz="2400" b="1" dirty="0" smtClean="0">
              <a:solidFill>
                <a:schemeClr val="tx2"/>
              </a:solidFill>
            </a:endParaRP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chemeClr val="tx2"/>
                </a:solidFill>
              </a:rPr>
              <a:t>ΤΙ ΕΙΝΑΙ Η ΕΝΣΥΝΑΙΣΘΗΣΗ(</a:t>
            </a:r>
            <a:r>
              <a:rPr lang="en-US" sz="2800" dirty="0" smtClean="0">
                <a:solidFill>
                  <a:schemeClr val="tx2"/>
                </a:solidFill>
              </a:rPr>
              <a:t>EMPATHY)</a:t>
            </a:r>
            <a:endParaRPr lang="el-GR" sz="2800" dirty="0">
              <a:solidFill>
                <a:schemeClr val="tx2"/>
              </a:solidFill>
            </a:endParaRPr>
          </a:p>
        </p:txBody>
      </p:sp>
      <p:sp>
        <p:nvSpPr>
          <p:cNvPr id="3" name="2 - Θέση περιεχομένου"/>
          <p:cNvSpPr>
            <a:spLocks noGrp="1"/>
          </p:cNvSpPr>
          <p:nvPr>
            <p:ph idx="1"/>
          </p:nvPr>
        </p:nvSpPr>
        <p:spPr/>
        <p:txBody>
          <a:bodyPr>
            <a:normAutofit fontScale="85000" lnSpcReduction="20000"/>
          </a:bodyPr>
          <a:lstStyle/>
          <a:p>
            <a:r>
              <a:rPr lang="el-GR" b="1" dirty="0" smtClean="0">
                <a:solidFill>
                  <a:schemeClr val="tx2"/>
                </a:solidFill>
              </a:rPr>
              <a:t>κατανόηση των συναισθημάτων και των προβλημάτων των άλλων και να μπορείς να μπαίνεις στη θέση τους</a:t>
            </a:r>
          </a:p>
          <a:p>
            <a:r>
              <a:rPr lang="el-GR" b="1" dirty="0" smtClean="0">
                <a:solidFill>
                  <a:schemeClr val="tx2"/>
                </a:solidFill>
              </a:rPr>
              <a:t> σεβασμός ότι οι άλλοι μπορεί να νιώθουν και διαφορετικά για κάποια πράγματα </a:t>
            </a:r>
          </a:p>
          <a:p>
            <a:r>
              <a:rPr lang="el-GR" b="1" dirty="0" smtClean="0">
                <a:solidFill>
                  <a:schemeClr val="tx2"/>
                </a:solidFill>
              </a:rPr>
              <a:t>οικοδομείται πάνω στην αυτεπίγνωση, το να αναγνωρίζει κανείς τα ενστικτώδη σήματα των συναισθημάτων στο ίδιο του το σώμα </a:t>
            </a:r>
          </a:p>
          <a:p>
            <a:r>
              <a:rPr lang="el-GR" b="1" dirty="0" smtClean="0">
                <a:solidFill>
                  <a:schemeClr val="tx2"/>
                </a:solidFill>
              </a:rPr>
              <a:t>όσο περισσότερο ανοικτοί είμαστε στις ίδιες μας τις συγκινήσεις, τόσο περισσότερο ικανοί θα γίνουμε στο να αντιληφθούμε τα συναισθήματα των άλλων, να μπορούμε να «ακτινογραφούμε» τους άλλους</a:t>
            </a:r>
          </a:p>
          <a:p>
            <a:r>
              <a:rPr lang="el-GR" b="1" dirty="0" smtClean="0">
                <a:solidFill>
                  <a:schemeClr val="tx2"/>
                </a:solidFill>
              </a:rPr>
              <a:t>θα είμαστε ικανοί να συνάψουμε σχέσεις, ακόμη και με άτομα διαφορετικών κοινωνικών τάξεων</a:t>
            </a:r>
          </a:p>
          <a:p>
            <a:r>
              <a:rPr lang="el-GR" b="1" dirty="0" smtClean="0">
                <a:solidFill>
                  <a:schemeClr val="tx2"/>
                </a:solidFill>
              </a:rPr>
              <a:t>διαφορετικά, θα είμαστε </a:t>
            </a:r>
            <a:r>
              <a:rPr lang="el-GR" b="1" i="1" dirty="0" smtClean="0">
                <a:solidFill>
                  <a:schemeClr val="tx2"/>
                </a:solidFill>
              </a:rPr>
              <a:t>συναισθηματικά</a:t>
            </a:r>
            <a:r>
              <a:rPr lang="el-GR" b="1" dirty="0" smtClean="0">
                <a:solidFill>
                  <a:schemeClr val="tx2"/>
                </a:solidFill>
              </a:rPr>
              <a:t> </a:t>
            </a:r>
            <a:r>
              <a:rPr lang="el-GR" b="1" i="1" dirty="0" smtClean="0">
                <a:solidFill>
                  <a:schemeClr val="tx2"/>
                </a:solidFill>
              </a:rPr>
              <a:t>ασυντόνιστοι</a:t>
            </a:r>
            <a:r>
              <a:rPr lang="el-GR" b="1" dirty="0" smtClean="0">
                <a:solidFill>
                  <a:schemeClr val="tx2"/>
                </a:solidFill>
              </a:rPr>
              <a:t> με τους γύρω μας</a:t>
            </a:r>
            <a:endParaRPr lang="el-GR" b="1" dirty="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400" dirty="0" smtClean="0">
                <a:solidFill>
                  <a:schemeClr val="tx2"/>
                </a:solidFill>
              </a:rPr>
              <a:t> </a:t>
            </a:r>
            <a:r>
              <a:rPr lang="el-GR" sz="2400" dirty="0" err="1" smtClean="0">
                <a:solidFill>
                  <a:schemeClr val="tx2"/>
                </a:solidFill>
              </a:rPr>
              <a:t>ΣυναισθηματικΗ</a:t>
            </a:r>
            <a:r>
              <a:rPr lang="el-GR" sz="2400" dirty="0" smtClean="0">
                <a:solidFill>
                  <a:schemeClr val="tx2"/>
                </a:solidFill>
              </a:rPr>
              <a:t> </a:t>
            </a:r>
            <a:r>
              <a:rPr lang="el-GR" sz="2400" dirty="0" err="1" smtClean="0">
                <a:solidFill>
                  <a:schemeClr val="tx2"/>
                </a:solidFill>
              </a:rPr>
              <a:t>ΝοημοσΥνη</a:t>
            </a:r>
            <a:r>
              <a:rPr lang="el-GR" sz="2400" dirty="0" smtClean="0">
                <a:solidFill>
                  <a:schemeClr val="tx2"/>
                </a:solidFill>
              </a:rPr>
              <a:t> και εργασία</a:t>
            </a:r>
            <a:endParaRPr lang="el-GR" sz="2400" dirty="0">
              <a:solidFill>
                <a:schemeClr val="tx2"/>
              </a:solidFill>
            </a:endParaRPr>
          </a:p>
        </p:txBody>
      </p:sp>
      <p:sp>
        <p:nvSpPr>
          <p:cNvPr id="3" name="2 - Θέση περιεχομένου"/>
          <p:cNvSpPr>
            <a:spLocks noGrp="1"/>
          </p:cNvSpPr>
          <p:nvPr>
            <p:ph idx="1"/>
          </p:nvPr>
        </p:nvSpPr>
        <p:spPr/>
        <p:txBody>
          <a:bodyPr>
            <a:normAutofit fontScale="92500" lnSpcReduction="20000"/>
          </a:bodyPr>
          <a:lstStyle/>
          <a:p>
            <a:r>
              <a:rPr lang="el-GR" b="1" dirty="0" smtClean="0">
                <a:solidFill>
                  <a:schemeClr val="tx2"/>
                </a:solidFill>
              </a:rPr>
              <a:t>Παλαιότερα, τα συναισθήματα θεωρούνταν  δυσλειτουργικά, μακριά από τον ορθολογιστική λήψη σωστών αποφάσεων.</a:t>
            </a:r>
          </a:p>
          <a:p>
            <a:r>
              <a:rPr lang="el-GR" b="1" dirty="0" smtClean="0">
                <a:solidFill>
                  <a:schemeClr val="tx2"/>
                </a:solidFill>
              </a:rPr>
              <a:t>Σήμερα, δεν μετράει μόνο το πόσο έξυπνος είσαι ή τι είδους εκπαίδευση διαθέτεις, αλλά και ο τρόπος με τον οποίο χειρίζεσαι τον εαυτό σου και τους άλλους.</a:t>
            </a:r>
          </a:p>
          <a:p>
            <a:r>
              <a:rPr lang="el-GR" b="1" dirty="0" smtClean="0">
                <a:solidFill>
                  <a:schemeClr val="tx2"/>
                </a:solidFill>
              </a:rPr>
              <a:t> Επομένως,  τα συναισθήματα αποτελούν σημαντική πηγή δεδομένων, τα οποία μπορεί να επιφέρουν θετικά αποτελέσματα, τόσο σε ό,τι αφορά στις διαπροσωπικές σχέσεις ανάμεσα στο προσωπικό μιας επιχείρησης, όσο και στους επιχειρησιακούς στόχους (VanKleef,2014).</a:t>
            </a:r>
          </a:p>
          <a:p>
            <a:endParaRPr lang="el-GR" dirty="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solidFill>
                  <a:schemeClr val="tx2"/>
                </a:solidFill>
              </a:rPr>
              <a:t>Η </a:t>
            </a:r>
            <a:r>
              <a:rPr lang="el-GR" sz="3200" dirty="0" err="1" smtClean="0">
                <a:solidFill>
                  <a:schemeClr val="tx2"/>
                </a:solidFill>
              </a:rPr>
              <a:t>συμβολη</a:t>
            </a:r>
            <a:r>
              <a:rPr lang="el-GR" sz="3200" dirty="0" smtClean="0">
                <a:solidFill>
                  <a:schemeClr val="tx2"/>
                </a:solidFill>
              </a:rPr>
              <a:t>  </a:t>
            </a:r>
            <a:r>
              <a:rPr lang="el-GR" sz="3200" dirty="0" err="1" smtClean="0">
                <a:solidFill>
                  <a:schemeClr val="tx2"/>
                </a:solidFill>
              </a:rPr>
              <a:t>τησ</a:t>
            </a:r>
            <a:r>
              <a:rPr lang="el-GR" sz="3200" dirty="0" smtClean="0">
                <a:solidFill>
                  <a:schemeClr val="tx2"/>
                </a:solidFill>
              </a:rPr>
              <a:t> </a:t>
            </a:r>
            <a:r>
              <a:rPr lang="el-GR" sz="3200" dirty="0" err="1" smtClean="0">
                <a:solidFill>
                  <a:schemeClr val="tx2"/>
                </a:solidFill>
              </a:rPr>
              <a:t>ΣυναισθηματικΗσ</a:t>
            </a:r>
            <a:r>
              <a:rPr lang="el-GR" sz="3200" dirty="0" smtClean="0">
                <a:solidFill>
                  <a:schemeClr val="tx2"/>
                </a:solidFill>
              </a:rPr>
              <a:t> </a:t>
            </a:r>
            <a:r>
              <a:rPr lang="el-GR" sz="3200" dirty="0" err="1" smtClean="0">
                <a:solidFill>
                  <a:schemeClr val="tx2"/>
                </a:solidFill>
              </a:rPr>
              <a:t>ΝοημοσΥνησ</a:t>
            </a:r>
            <a:r>
              <a:rPr lang="el-GR" sz="3200" dirty="0" smtClean="0">
                <a:solidFill>
                  <a:schemeClr val="tx2"/>
                </a:solidFill>
              </a:rPr>
              <a:t> στην </a:t>
            </a:r>
            <a:r>
              <a:rPr lang="el-GR" sz="3200" dirty="0" err="1" smtClean="0">
                <a:solidFill>
                  <a:schemeClr val="tx2"/>
                </a:solidFill>
              </a:rPr>
              <a:t>εργασια</a:t>
            </a:r>
            <a:endParaRPr lang="el-GR" sz="3200" dirty="0">
              <a:solidFill>
                <a:schemeClr val="tx2"/>
              </a:solidFill>
            </a:endParaRPr>
          </a:p>
        </p:txBody>
      </p:sp>
      <p:sp>
        <p:nvSpPr>
          <p:cNvPr id="3" name="2 - Θέση περιεχομένου"/>
          <p:cNvSpPr>
            <a:spLocks noGrp="1"/>
          </p:cNvSpPr>
          <p:nvPr>
            <p:ph idx="1"/>
          </p:nvPr>
        </p:nvSpPr>
        <p:spPr/>
        <p:txBody>
          <a:bodyPr/>
          <a:lstStyle/>
          <a:p>
            <a:pPr>
              <a:buFont typeface="Wingdings" pitchFamily="2" charset="2"/>
              <a:buChar char="Ø"/>
            </a:pPr>
            <a:r>
              <a:rPr lang="el-GR" b="1" dirty="0" smtClean="0">
                <a:solidFill>
                  <a:schemeClr val="tx2"/>
                </a:solidFill>
              </a:rPr>
              <a:t>Αυτοεκτίμηση</a:t>
            </a:r>
          </a:p>
          <a:p>
            <a:pPr>
              <a:buFont typeface="Wingdings" pitchFamily="2" charset="2"/>
              <a:buChar char="Ø"/>
            </a:pPr>
            <a:r>
              <a:rPr lang="el-GR" b="1" dirty="0" smtClean="0">
                <a:solidFill>
                  <a:schemeClr val="tx2"/>
                </a:solidFill>
              </a:rPr>
              <a:t>Θετική διάθεση</a:t>
            </a:r>
          </a:p>
          <a:p>
            <a:pPr>
              <a:buFont typeface="Wingdings" pitchFamily="2" charset="2"/>
              <a:buChar char="Ø"/>
            </a:pPr>
            <a:r>
              <a:rPr lang="el-GR" b="1" dirty="0" smtClean="0">
                <a:solidFill>
                  <a:schemeClr val="tx2"/>
                </a:solidFill>
              </a:rPr>
              <a:t>Λιγότερο άγχος</a:t>
            </a:r>
          </a:p>
          <a:p>
            <a:pPr>
              <a:buFont typeface="Wingdings" pitchFamily="2" charset="2"/>
              <a:buChar char="Ø"/>
            </a:pPr>
            <a:r>
              <a:rPr lang="el-GR" b="1" dirty="0" smtClean="0">
                <a:solidFill>
                  <a:schemeClr val="tx2"/>
                </a:solidFill>
              </a:rPr>
              <a:t>Απόδοση  κάτω από πίεση</a:t>
            </a:r>
          </a:p>
          <a:p>
            <a:pPr>
              <a:buFont typeface="Wingdings" pitchFamily="2" charset="2"/>
              <a:buChar char="Ø"/>
            </a:pPr>
            <a:r>
              <a:rPr lang="el-GR" b="1" dirty="0" smtClean="0">
                <a:solidFill>
                  <a:schemeClr val="tx2"/>
                </a:solidFill>
              </a:rPr>
              <a:t>Αλληλεπίδραση</a:t>
            </a:r>
          </a:p>
          <a:p>
            <a:pPr>
              <a:buFont typeface="Wingdings" pitchFamily="2" charset="2"/>
              <a:buChar char="Ø"/>
            </a:pPr>
            <a:r>
              <a:rPr lang="el-GR" b="1" dirty="0" smtClean="0">
                <a:solidFill>
                  <a:schemeClr val="tx2"/>
                </a:solidFill>
              </a:rPr>
              <a:t>Υγιείς διαπροσωπικές/συναδελφικές σχέσεις </a:t>
            </a:r>
            <a:endParaRPr lang="el-GR" b="1" dirty="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400" dirty="0" smtClean="0">
                <a:solidFill>
                  <a:schemeClr val="tx2"/>
                </a:solidFill>
              </a:rPr>
              <a:t>Η </a:t>
            </a:r>
            <a:r>
              <a:rPr lang="el-GR" sz="2400" dirty="0" err="1" smtClean="0">
                <a:solidFill>
                  <a:schemeClr val="tx2"/>
                </a:solidFill>
              </a:rPr>
              <a:t>ΣυναισθηματικΗ</a:t>
            </a:r>
            <a:r>
              <a:rPr lang="el-GR" sz="2400" dirty="0" smtClean="0">
                <a:solidFill>
                  <a:schemeClr val="tx2"/>
                </a:solidFill>
              </a:rPr>
              <a:t> </a:t>
            </a:r>
            <a:r>
              <a:rPr lang="el-GR" sz="2400" dirty="0" err="1" smtClean="0">
                <a:solidFill>
                  <a:schemeClr val="tx2"/>
                </a:solidFill>
              </a:rPr>
              <a:t>ΝοημοσΥνη</a:t>
            </a:r>
            <a:r>
              <a:rPr lang="el-GR" sz="2400" dirty="0" smtClean="0">
                <a:solidFill>
                  <a:schemeClr val="tx2"/>
                </a:solidFill>
              </a:rPr>
              <a:t> </a:t>
            </a:r>
            <a:r>
              <a:rPr lang="el-GR" sz="2400" dirty="0" smtClean="0">
                <a:solidFill>
                  <a:schemeClr val="tx2"/>
                </a:solidFill>
              </a:rPr>
              <a:t>στην  </a:t>
            </a:r>
            <a:r>
              <a:rPr lang="el-GR" sz="2400" dirty="0" err="1" smtClean="0">
                <a:solidFill>
                  <a:schemeClr val="tx2"/>
                </a:solidFill>
              </a:rPr>
              <a:t>εκπαιδευση</a:t>
            </a:r>
            <a:endParaRPr lang="el-GR" sz="2400" dirty="0"/>
          </a:p>
        </p:txBody>
      </p:sp>
      <p:graphicFrame>
        <p:nvGraphicFramePr>
          <p:cNvPr id="4" name="3 - Θέση περιεχομένου"/>
          <p:cNvGraphicFramePr>
            <a:graphicFrameLocks noGrp="1"/>
          </p:cNvGraphicFramePr>
          <p:nvPr>
            <p:ph idx="1"/>
          </p:nvPr>
        </p:nvGraphicFramePr>
        <p:xfrm>
          <a:off x="457200" y="1609725"/>
          <a:ext cx="7239000" cy="3850640"/>
        </p:xfrm>
        <a:graphic>
          <a:graphicData uri="http://schemas.openxmlformats.org/drawingml/2006/table">
            <a:tbl>
              <a:tblPr firstRow="1" bandRow="1">
                <a:tableStyleId>{5C22544A-7EE6-4342-B048-85BDC9FD1C3A}</a:tableStyleId>
              </a:tblPr>
              <a:tblGrid>
                <a:gridCol w="3619500"/>
                <a:gridCol w="3619500"/>
              </a:tblGrid>
              <a:tr h="370840">
                <a:tc>
                  <a:txBody>
                    <a:bodyPr/>
                    <a:lstStyle/>
                    <a:p>
                      <a:r>
                        <a:rPr kumimoji="0" lang="el-GR" sz="1800" b="1" kern="1200" dirty="0" smtClean="0">
                          <a:solidFill>
                            <a:schemeClr val="lt1"/>
                          </a:solidFill>
                          <a:latin typeface="+mn-lt"/>
                          <a:ea typeface="+mn-ea"/>
                          <a:cs typeface="+mn-cs"/>
                        </a:rPr>
                        <a:t>Εκπαιδευτικοί με υψηλή Σ Ν</a:t>
                      </a:r>
                      <a:endParaRPr lang="el-GR" b="1" dirty="0"/>
                    </a:p>
                  </a:txBody>
                  <a:tcPr/>
                </a:tc>
                <a:tc>
                  <a:txBody>
                    <a:bodyPr/>
                    <a:lstStyle/>
                    <a:p>
                      <a:r>
                        <a:rPr kumimoji="0" lang="el-GR" sz="1800" b="1" kern="1200" dirty="0" smtClean="0">
                          <a:solidFill>
                            <a:schemeClr val="lt1"/>
                          </a:solidFill>
                          <a:latin typeface="+mn-lt"/>
                          <a:ea typeface="+mn-ea"/>
                          <a:cs typeface="+mn-cs"/>
                        </a:rPr>
                        <a:t>Εκπαιδευτικοί με χαμηλή Σ Ν</a:t>
                      </a:r>
                      <a:endParaRPr lang="el-GR" b="1" dirty="0"/>
                    </a:p>
                  </a:txBody>
                  <a:tcPr/>
                </a:tc>
              </a:tr>
              <a:tr h="370840">
                <a:tc>
                  <a:txBody>
                    <a:bodyPr/>
                    <a:lstStyle/>
                    <a:p>
                      <a:pPr algn="ctr"/>
                      <a:r>
                        <a:rPr kumimoji="0" lang="el-GR" sz="1800" b="1" kern="1200" dirty="0" smtClean="0">
                          <a:solidFill>
                            <a:schemeClr val="tx2"/>
                          </a:solidFill>
                          <a:latin typeface="+mn-lt"/>
                          <a:ea typeface="+mn-ea"/>
                          <a:cs typeface="+mn-cs"/>
                        </a:rPr>
                        <a:t>Λαμβάνουν καλύτερες αποφάσεις, επιλύοντας αποτελεσματικότερα τα προβλήματα</a:t>
                      </a:r>
                      <a:endParaRPr lang="el-GR" b="1" dirty="0">
                        <a:solidFill>
                          <a:schemeClr val="tx2"/>
                        </a:solidFill>
                      </a:endParaRPr>
                    </a:p>
                  </a:txBody>
                  <a:tcPr/>
                </a:tc>
                <a:tc>
                  <a:txBody>
                    <a:bodyPr/>
                    <a:lstStyle/>
                    <a:p>
                      <a:pPr algn="ctr"/>
                      <a:r>
                        <a:rPr kumimoji="0" lang="el-GR" sz="1800" b="1" kern="1200" dirty="0" smtClean="0">
                          <a:solidFill>
                            <a:schemeClr val="tx2"/>
                          </a:solidFill>
                          <a:latin typeface="+mn-lt"/>
                          <a:ea typeface="+mn-ea"/>
                          <a:cs typeface="+mn-cs"/>
                        </a:rPr>
                        <a:t>Υιοθετούν μία στάση </a:t>
                      </a:r>
                      <a:r>
                        <a:rPr kumimoji="0" lang="el-GR" sz="1800" b="1" kern="1200" dirty="0" err="1" smtClean="0">
                          <a:solidFill>
                            <a:schemeClr val="tx2"/>
                          </a:solidFill>
                          <a:latin typeface="+mn-lt"/>
                          <a:ea typeface="+mn-ea"/>
                          <a:cs typeface="+mn-cs"/>
                        </a:rPr>
                        <a:t>θυματοποίησης</a:t>
                      </a:r>
                      <a:r>
                        <a:rPr kumimoji="0" lang="el-GR" sz="1800" b="1" kern="1200" dirty="0" smtClean="0">
                          <a:solidFill>
                            <a:schemeClr val="tx2"/>
                          </a:solidFill>
                          <a:latin typeface="+mn-lt"/>
                          <a:ea typeface="+mn-ea"/>
                          <a:cs typeface="+mn-cs"/>
                        </a:rPr>
                        <a:t>, αποφεύγοντας να αναλάβουν ευθύνες για τον φόβο του λάθους</a:t>
                      </a:r>
                      <a:endParaRPr lang="el-GR" b="1" dirty="0">
                        <a:solidFill>
                          <a:schemeClr val="tx2"/>
                        </a:solidFill>
                      </a:endParaRPr>
                    </a:p>
                  </a:txBody>
                  <a:tcPr/>
                </a:tc>
              </a:tr>
              <a:tr h="370840">
                <a:tc>
                  <a:txBody>
                    <a:bodyPr/>
                    <a:lstStyle/>
                    <a:p>
                      <a:pPr algn="ctr"/>
                      <a:r>
                        <a:rPr kumimoji="0" lang="el-GR" sz="1800" b="1" kern="1200" dirty="0" smtClean="0">
                          <a:solidFill>
                            <a:schemeClr val="tx2"/>
                          </a:solidFill>
                          <a:latin typeface="+mn-lt"/>
                          <a:ea typeface="+mn-ea"/>
                          <a:cs typeface="+mn-cs"/>
                        </a:rPr>
                        <a:t>Διατηρούν την ψυχραιμία τους υπό πίεση</a:t>
                      </a:r>
                      <a:endParaRPr lang="el-GR" b="1" dirty="0">
                        <a:solidFill>
                          <a:schemeClr val="tx2"/>
                        </a:solidFill>
                      </a:endParaRPr>
                    </a:p>
                  </a:txBody>
                  <a:tcPr/>
                </a:tc>
                <a:tc>
                  <a:txBody>
                    <a:bodyPr/>
                    <a:lstStyle/>
                    <a:p>
                      <a:pPr algn="ctr"/>
                      <a:r>
                        <a:rPr kumimoji="0" lang="el-GR" sz="1800" b="1" kern="1200" dirty="0" smtClean="0">
                          <a:solidFill>
                            <a:schemeClr val="tx2"/>
                          </a:solidFill>
                          <a:latin typeface="+mn-lt"/>
                          <a:ea typeface="+mn-ea"/>
                          <a:cs typeface="+mn-cs"/>
                        </a:rPr>
                        <a:t>Έχουν παθητικές ή επιθετικές συμπεριφορές</a:t>
                      </a:r>
                      <a:endParaRPr lang="el-GR" b="1" dirty="0">
                        <a:solidFill>
                          <a:schemeClr val="tx2"/>
                        </a:solidFill>
                      </a:endParaRPr>
                    </a:p>
                  </a:txBody>
                  <a:tcPr/>
                </a:tc>
              </a:tr>
              <a:tr h="370840">
                <a:tc>
                  <a:txBody>
                    <a:bodyPr/>
                    <a:lstStyle/>
                    <a:p>
                      <a:pPr algn="ctr"/>
                      <a:r>
                        <a:rPr kumimoji="0" lang="el-GR" sz="1800" b="1" kern="1200" dirty="0" smtClean="0">
                          <a:solidFill>
                            <a:schemeClr val="tx2"/>
                          </a:solidFill>
                          <a:latin typeface="+mn-lt"/>
                          <a:ea typeface="+mn-ea"/>
                          <a:cs typeface="+mn-cs"/>
                        </a:rPr>
                        <a:t>Επιλύουν διαμάχες</a:t>
                      </a:r>
                      <a:endParaRPr lang="el-GR" b="1" dirty="0">
                        <a:solidFill>
                          <a:schemeClr val="tx2"/>
                        </a:solidFill>
                      </a:endParaRPr>
                    </a:p>
                  </a:txBody>
                  <a:tcPr/>
                </a:tc>
                <a:tc>
                  <a:txBody>
                    <a:bodyPr/>
                    <a:lstStyle/>
                    <a:p>
                      <a:pPr algn="ctr"/>
                      <a:r>
                        <a:rPr kumimoji="0" lang="el-GR" sz="1800" b="1" kern="1200" dirty="0" smtClean="0">
                          <a:solidFill>
                            <a:schemeClr val="tx2"/>
                          </a:solidFill>
                          <a:latin typeface="+mn-lt"/>
                          <a:ea typeface="+mn-ea"/>
                          <a:cs typeface="+mn-cs"/>
                        </a:rPr>
                        <a:t>Αρνούνται να εργαστούν σαν ομάδα</a:t>
                      </a:r>
                      <a:endParaRPr lang="el-GR" b="1" dirty="0">
                        <a:solidFill>
                          <a:schemeClr val="tx2"/>
                        </a:solidFill>
                      </a:endParaRPr>
                    </a:p>
                  </a:txBody>
                  <a:tcPr/>
                </a:tc>
              </a:tr>
              <a:tr h="370840">
                <a:tc>
                  <a:txBody>
                    <a:bodyPr/>
                    <a:lstStyle/>
                    <a:p>
                      <a:pPr algn="ctr"/>
                      <a:r>
                        <a:rPr kumimoji="0" lang="el-GR" sz="1800" b="1" kern="1200" dirty="0" smtClean="0">
                          <a:solidFill>
                            <a:schemeClr val="tx2"/>
                          </a:solidFill>
                          <a:latin typeface="+mn-lt"/>
                          <a:ea typeface="+mn-ea"/>
                          <a:cs typeface="+mn-cs"/>
                        </a:rPr>
                        <a:t>Έχουν ενσυναίσθηση</a:t>
                      </a:r>
                      <a:endParaRPr lang="el-GR" b="1" dirty="0">
                        <a:solidFill>
                          <a:schemeClr val="tx2"/>
                        </a:solidFill>
                      </a:endParaRPr>
                    </a:p>
                  </a:txBody>
                  <a:tcPr/>
                </a:tc>
                <a:tc>
                  <a:txBody>
                    <a:bodyPr/>
                    <a:lstStyle/>
                    <a:p>
                      <a:pPr algn="ctr"/>
                      <a:r>
                        <a:rPr kumimoji="0" lang="el-GR" sz="1800" b="1" kern="1200" dirty="0" smtClean="0">
                          <a:solidFill>
                            <a:schemeClr val="tx2"/>
                          </a:solidFill>
                          <a:latin typeface="+mn-lt"/>
                          <a:ea typeface="+mn-ea"/>
                          <a:cs typeface="+mn-cs"/>
                        </a:rPr>
                        <a:t>Είναι επικριτικοί</a:t>
                      </a:r>
                      <a:endParaRPr lang="el-GR" b="1" dirty="0">
                        <a:solidFill>
                          <a:schemeClr val="tx2"/>
                        </a:solidFill>
                      </a:endParaRPr>
                    </a:p>
                  </a:txBody>
                  <a:tcPr/>
                </a:tc>
              </a:tr>
              <a:tr h="370840">
                <a:tc>
                  <a:txBody>
                    <a:bodyPr/>
                    <a:lstStyle/>
                    <a:p>
                      <a:pPr algn="ctr"/>
                      <a:r>
                        <a:rPr kumimoji="0" lang="el-GR" sz="1800" b="1" kern="1200" dirty="0" smtClean="0">
                          <a:solidFill>
                            <a:schemeClr val="tx2"/>
                          </a:solidFill>
                          <a:latin typeface="+mn-lt"/>
                          <a:ea typeface="+mn-ea"/>
                          <a:cs typeface="+mn-cs"/>
                        </a:rPr>
                        <a:t>Λαμβάνουν υπόψη τους εποικοδομητικά την κριτική</a:t>
                      </a:r>
                      <a:endParaRPr lang="el-GR" b="1" dirty="0">
                        <a:solidFill>
                          <a:schemeClr val="tx2"/>
                        </a:solidFill>
                      </a:endParaRPr>
                    </a:p>
                  </a:txBody>
                  <a:tcPr/>
                </a:tc>
                <a:tc>
                  <a:txBody>
                    <a:bodyPr/>
                    <a:lstStyle/>
                    <a:p>
                      <a:pPr algn="ctr"/>
                      <a:r>
                        <a:rPr kumimoji="0" lang="el-GR" sz="1800" b="1" kern="1200" dirty="0" smtClean="0">
                          <a:solidFill>
                            <a:schemeClr val="tx2"/>
                          </a:solidFill>
                          <a:latin typeface="+mn-lt"/>
                          <a:ea typeface="+mn-ea"/>
                          <a:cs typeface="+mn-cs"/>
                        </a:rPr>
                        <a:t>Απορρίπτουν τις ιδέες των άλλων</a:t>
                      </a:r>
                      <a:endParaRPr lang="el-GR" b="1" dirty="0">
                        <a:solidFill>
                          <a:schemeClr val="tx2"/>
                        </a:solidFill>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800" dirty="0" smtClean="0">
                <a:solidFill>
                  <a:schemeClr val="tx2"/>
                </a:solidFill>
              </a:rPr>
              <a:t>ΣΧΕΣΕΙΣ ΕΚΠΑΙΔΕΥΤΙΚΟΥ- ΜΑΘΗΤΩΝ ΚΑΙ ΜΑΘΗΤΩΝ ΜΕΤΑΞΥ ΤΟΥΣ (1)</a:t>
            </a:r>
            <a:endParaRPr lang="el-GR" sz="2800" dirty="0"/>
          </a:p>
        </p:txBody>
      </p:sp>
      <p:sp>
        <p:nvSpPr>
          <p:cNvPr id="3" name="2 - Θέση περιεχομένου"/>
          <p:cNvSpPr>
            <a:spLocks noGrp="1"/>
          </p:cNvSpPr>
          <p:nvPr>
            <p:ph idx="1"/>
          </p:nvPr>
        </p:nvSpPr>
        <p:spPr/>
        <p:txBody>
          <a:bodyPr>
            <a:normAutofit fontScale="85000" lnSpcReduction="10000"/>
          </a:bodyPr>
          <a:lstStyle/>
          <a:p>
            <a:r>
              <a:rPr lang="el-GR" b="1" dirty="0" smtClean="0">
                <a:solidFill>
                  <a:schemeClr val="tx2"/>
                </a:solidFill>
              </a:rPr>
              <a:t>Στη σχέση εκπαιδευτικού – μαθητή η ενσυναίσθηση βοηθά τον εκπαιδευτικό να συναισθάνεται έγκαιρα τα συναισθήματα και τα προβλήματα του μαθητή  και να σχεδιάζει την κατάλληλη εκπαιδευτική παρέμβαση, ώστε να συμβάλλει στην πρόληψη προβληματικών συμπεριφορών.</a:t>
            </a:r>
          </a:p>
          <a:p>
            <a:r>
              <a:rPr lang="el-GR" b="1" dirty="0" smtClean="0">
                <a:solidFill>
                  <a:schemeClr val="tx2"/>
                </a:solidFill>
              </a:rPr>
              <a:t>Η ανάπτυξη των σχέσεων μεταξύ των μαθητών δίνει δυναμική στο ‘’είναι’’ κάθε παιδιού. Ιδιαίτερα η φιλία μπορεί να τροφοδοτήσει και τα βαθύτερα νοήματα της ζωής. Επίσης, οι σχέσεις αυτές είναι βασικό στοιχείο για την ενδυνάμωση της σχολικής ζωής και για την μετάδοση του πολιτισμού και της μόρφωσης, στοιχεία που έχει απόλυτη ανάγκη η μαθησιακή λειτουργία.</a:t>
            </a:r>
            <a:endParaRPr lang="el-GR" b="1" dirty="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err="1" smtClean="0">
                <a:solidFill>
                  <a:schemeClr val="tx2"/>
                </a:solidFill>
              </a:rPr>
              <a:t>Συναισθηματικη</a:t>
            </a:r>
            <a:r>
              <a:rPr lang="el-GR" sz="2400" dirty="0" smtClean="0">
                <a:solidFill>
                  <a:schemeClr val="tx2"/>
                </a:solidFill>
              </a:rPr>
              <a:t> </a:t>
            </a:r>
            <a:r>
              <a:rPr lang="el-GR" sz="2400" dirty="0" err="1" smtClean="0">
                <a:solidFill>
                  <a:schemeClr val="tx2"/>
                </a:solidFill>
              </a:rPr>
              <a:t>ενδυναμωση</a:t>
            </a:r>
            <a:r>
              <a:rPr lang="el-GR" sz="2400" dirty="0" smtClean="0">
                <a:solidFill>
                  <a:schemeClr val="tx2"/>
                </a:solidFill>
              </a:rPr>
              <a:t> των </a:t>
            </a:r>
            <a:r>
              <a:rPr lang="el-GR" sz="2400" dirty="0" err="1" smtClean="0">
                <a:solidFill>
                  <a:schemeClr val="tx2"/>
                </a:solidFill>
              </a:rPr>
              <a:t>μαθητων</a:t>
            </a:r>
            <a:endParaRPr lang="el-GR" sz="2400" dirty="0">
              <a:solidFill>
                <a:schemeClr val="tx2"/>
              </a:solidFill>
            </a:endParaRPr>
          </a:p>
        </p:txBody>
      </p:sp>
      <p:sp>
        <p:nvSpPr>
          <p:cNvPr id="3" name="2 - Θέση περιεχομένου"/>
          <p:cNvSpPr>
            <a:spLocks noGrp="1"/>
          </p:cNvSpPr>
          <p:nvPr>
            <p:ph idx="1"/>
          </p:nvPr>
        </p:nvSpPr>
        <p:spPr/>
        <p:txBody>
          <a:bodyPr>
            <a:normAutofit fontScale="92500" lnSpcReduction="10000"/>
          </a:bodyPr>
          <a:lstStyle/>
          <a:p>
            <a:r>
              <a:rPr lang="el-GR" b="1" dirty="0" smtClean="0">
                <a:solidFill>
                  <a:schemeClr val="tx2"/>
                </a:solidFill>
              </a:rPr>
              <a:t>αξιολόγηση των ήδη υπαρχουσών δυνατοτήτων και αδυναμιών των μαθητών</a:t>
            </a:r>
          </a:p>
          <a:p>
            <a:r>
              <a:rPr lang="el-GR" b="1" dirty="0" smtClean="0">
                <a:solidFill>
                  <a:schemeClr val="tx2"/>
                </a:solidFill>
              </a:rPr>
              <a:t>ψυχολογική καθοδήγηση</a:t>
            </a:r>
          </a:p>
          <a:p>
            <a:r>
              <a:rPr lang="el-GR" b="1" dirty="0" smtClean="0">
                <a:solidFill>
                  <a:schemeClr val="tx2"/>
                </a:solidFill>
              </a:rPr>
              <a:t>δημιουργία κινήτρων- ενθάρρυνση- αναγνώριση της προσπάθειας</a:t>
            </a:r>
          </a:p>
          <a:p>
            <a:r>
              <a:rPr lang="el-GR" b="1" dirty="0" smtClean="0">
                <a:solidFill>
                  <a:schemeClr val="tx2"/>
                </a:solidFill>
              </a:rPr>
              <a:t> σχεδιασμός εκπαιδευτικών δράσεων με βάση τις ανάγκες και τις ιδιαίτερες ικανότητες/κλίσεις των μαθητών</a:t>
            </a:r>
          </a:p>
          <a:p>
            <a:r>
              <a:rPr lang="el-GR" b="1" dirty="0" err="1" smtClean="0">
                <a:solidFill>
                  <a:schemeClr val="tx2"/>
                </a:solidFill>
              </a:rPr>
              <a:t>ομαδοσυνεργατική</a:t>
            </a:r>
            <a:r>
              <a:rPr lang="el-GR" b="1" dirty="0" smtClean="0">
                <a:solidFill>
                  <a:schemeClr val="tx2"/>
                </a:solidFill>
              </a:rPr>
              <a:t> διδασκαλία</a:t>
            </a:r>
          </a:p>
          <a:p>
            <a:r>
              <a:rPr lang="el-GR" b="1" dirty="0" smtClean="0">
                <a:solidFill>
                  <a:schemeClr val="tx2"/>
                </a:solidFill>
              </a:rPr>
              <a:t>ανατροφοδότηση</a:t>
            </a:r>
          </a:p>
          <a:p>
            <a:pPr>
              <a:buNone/>
            </a:pPr>
            <a:endParaRPr lang="el-GR" b="1" dirty="0" smtClean="0">
              <a:solidFill>
                <a:schemeClr val="tx2"/>
              </a:solidFill>
            </a:endParaRPr>
          </a:p>
          <a:p>
            <a:pPr algn="ctr">
              <a:buNone/>
            </a:pPr>
            <a:r>
              <a:rPr lang="el-GR" b="1" u="sng" dirty="0" smtClean="0">
                <a:solidFill>
                  <a:schemeClr val="tx2"/>
                </a:solidFill>
              </a:rPr>
              <a:t>Ο δάσκαλος λειτουργεί ως πρότυπο</a:t>
            </a:r>
            <a:endParaRPr lang="el-GR" b="1" u="sng"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tx2"/>
                </a:solidFill>
              </a:rPr>
              <a:t>Εισαγωγη</a:t>
            </a:r>
            <a:endParaRPr lang="el-GR" dirty="0">
              <a:solidFill>
                <a:schemeClr val="tx2"/>
              </a:solidFill>
            </a:endParaRPr>
          </a:p>
        </p:txBody>
      </p:sp>
      <p:sp>
        <p:nvSpPr>
          <p:cNvPr id="3" name="2 - Θέση περιεχομένου"/>
          <p:cNvSpPr>
            <a:spLocks noGrp="1"/>
          </p:cNvSpPr>
          <p:nvPr>
            <p:ph idx="1"/>
          </p:nvPr>
        </p:nvSpPr>
        <p:spPr/>
        <p:txBody>
          <a:bodyPr/>
          <a:lstStyle/>
          <a:p>
            <a:pPr algn="ctr">
              <a:buNone/>
            </a:pPr>
            <a:r>
              <a:rPr lang="el-GR" sz="3600" b="1" dirty="0" smtClean="0">
                <a:solidFill>
                  <a:schemeClr val="tx2"/>
                </a:solidFill>
              </a:rPr>
              <a:t>«</a:t>
            </a:r>
            <a:r>
              <a:rPr lang="el-GR" sz="2800" b="1" i="1" dirty="0" smtClean="0">
                <a:solidFill>
                  <a:schemeClr val="tx2"/>
                </a:solidFill>
              </a:rPr>
              <a:t>Ο καθένας μας μπορεί να αισθανθεί θυμό – αυτό είναι εύκολο…</a:t>
            </a:r>
          </a:p>
          <a:p>
            <a:pPr algn="ctr">
              <a:buNone/>
            </a:pPr>
            <a:r>
              <a:rPr lang="el-GR" sz="2800" b="1" i="1" dirty="0" smtClean="0">
                <a:solidFill>
                  <a:schemeClr val="tx2"/>
                </a:solidFill>
              </a:rPr>
              <a:t>Αλλά να θυμώσεις με το πρόσωπο που πρέπει, στον βαθμό που πρέπει, τη στιγμή που πρέπει, για τον λόγο που πρέπει, με τον σωστό τρόπο – δεν είναι εύκολο.» </a:t>
            </a:r>
            <a:endParaRPr lang="en-GB" sz="2800" b="1" i="1" dirty="0" smtClean="0">
              <a:solidFill>
                <a:schemeClr val="tx2"/>
              </a:solidFill>
            </a:endParaRPr>
          </a:p>
          <a:p>
            <a:endParaRPr lang="el-GR" sz="1600" dirty="0" smtClean="0"/>
          </a:p>
          <a:p>
            <a:pPr algn="r">
              <a:buNone/>
            </a:pPr>
            <a:r>
              <a:rPr lang="el-GR" sz="1200" i="1" dirty="0" smtClean="0">
                <a:solidFill>
                  <a:schemeClr val="tx2"/>
                </a:solidFill>
              </a:rPr>
              <a:t>Αριστοτέλης: Ηθικά Νικομάχεια</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chemeClr val="tx2"/>
                </a:solidFill>
              </a:rPr>
              <a:t>ΕΠΙΛΟΓΟΣ</a:t>
            </a:r>
            <a:endParaRPr lang="el-GR" dirty="0">
              <a:solidFill>
                <a:schemeClr val="tx2"/>
              </a:solidFill>
            </a:endParaRPr>
          </a:p>
        </p:txBody>
      </p:sp>
      <p:sp>
        <p:nvSpPr>
          <p:cNvPr id="3" name="2 - Θέση περιεχομένου"/>
          <p:cNvSpPr>
            <a:spLocks noGrp="1"/>
          </p:cNvSpPr>
          <p:nvPr>
            <p:ph idx="1"/>
          </p:nvPr>
        </p:nvSpPr>
        <p:spPr/>
        <p:txBody>
          <a:bodyPr/>
          <a:lstStyle/>
          <a:p>
            <a:pPr algn="just">
              <a:buFont typeface="Wingdings" pitchFamily="2" charset="2"/>
              <a:buChar char="q"/>
            </a:pPr>
            <a:r>
              <a:rPr lang="el-GR" sz="2400" dirty="0" smtClean="0"/>
              <a:t> </a:t>
            </a:r>
            <a:r>
              <a:rPr lang="el-GR" sz="2400" b="1" dirty="0" smtClean="0">
                <a:solidFill>
                  <a:schemeClr val="tx2"/>
                </a:solidFill>
              </a:rPr>
              <a:t>Η ΣΝ αποτελεί ένα από τα εργαλεία τα οποία μπορούν να αυξήσουν την αυτοπεποίθηση και να ενδυναμώσουν την κοινή κουλτούρα στους οργανισμούς</a:t>
            </a:r>
          </a:p>
          <a:p>
            <a:pPr>
              <a:buFont typeface="Wingdings" pitchFamily="2" charset="2"/>
              <a:buChar char="q"/>
            </a:pPr>
            <a:r>
              <a:rPr lang="el-GR" sz="2400" b="1" dirty="0" smtClean="0">
                <a:solidFill>
                  <a:schemeClr val="tx2"/>
                </a:solidFill>
              </a:rPr>
              <a:t>Συνεχής επιμόρφωση των  Εκπαιδευτικών  σε </a:t>
            </a:r>
          </a:p>
          <a:p>
            <a:pPr>
              <a:buNone/>
            </a:pPr>
            <a:r>
              <a:rPr lang="el-GR" sz="2400" b="1" dirty="0" smtClean="0">
                <a:solidFill>
                  <a:schemeClr val="tx2"/>
                </a:solidFill>
              </a:rPr>
              <a:t>Προγράμματα Συναισθηματικής Νοημοσύνης</a:t>
            </a:r>
          </a:p>
          <a:p>
            <a:pPr algn="just">
              <a:buFont typeface="Wingdings" pitchFamily="2" charset="2"/>
              <a:buChar char="q"/>
            </a:pPr>
            <a:endParaRPr lang="el-GR" sz="2400" b="1" i="1" dirty="0" smtClean="0">
              <a:solidFill>
                <a:schemeClr val="tx2"/>
              </a:solidFill>
            </a:endParaRPr>
          </a:p>
          <a:p>
            <a:pPr>
              <a:buNone/>
            </a:pPr>
            <a:endParaRPr lang="el-GR" sz="2400" b="1" dirty="0" smtClean="0">
              <a:solidFill>
                <a:schemeClr val="tx2"/>
              </a:solidFill>
            </a:endParaRPr>
          </a:p>
          <a:p>
            <a:pPr>
              <a:buNone/>
            </a:pPr>
            <a:endParaRPr lang="el-GR" sz="2400" b="1" dirty="0" smtClean="0">
              <a:solidFill>
                <a:schemeClr val="tx2"/>
              </a:solidFill>
            </a:endParaRP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chemeClr val="tx2"/>
                </a:solidFill>
              </a:rPr>
              <a:t>ΤΕΛΟΣ ΠΑΡΟΥΣΙΑΣΗΣ</a:t>
            </a:r>
            <a:endParaRPr lang="el-GR" dirty="0">
              <a:solidFill>
                <a:schemeClr val="tx2"/>
              </a:solidFill>
            </a:endParaRPr>
          </a:p>
        </p:txBody>
      </p:sp>
      <p:pic>
        <p:nvPicPr>
          <p:cNvPr id="4" name="Picture 3" descr="C:\Users\LS-11020\Desktop\images.jpg"/>
          <p:cNvPicPr>
            <a:picLocks noGrp="1" noChangeAspect="1" noChangeArrowheads="1"/>
          </p:cNvPicPr>
          <p:nvPr>
            <p:ph idx="1"/>
          </p:nvPr>
        </p:nvPicPr>
        <p:blipFill>
          <a:blip r:embed="rId2"/>
          <a:srcRect/>
          <a:stretch>
            <a:fillRect/>
          </a:stretch>
        </p:blipFill>
        <p:spPr bwMode="auto">
          <a:xfrm>
            <a:off x="2071670" y="3143248"/>
            <a:ext cx="3857652" cy="18478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n-US" sz="4000" dirty="0" smtClean="0">
                <a:solidFill>
                  <a:schemeClr val="tx2"/>
                </a:solidFill>
              </a:rPr>
              <a:t/>
            </a:r>
            <a:br>
              <a:rPr lang="en-US" sz="4000" dirty="0" smtClean="0">
                <a:solidFill>
                  <a:schemeClr val="tx2"/>
                </a:solidFill>
              </a:rPr>
            </a:br>
            <a:r>
              <a:rPr lang="el-GR" sz="3600" dirty="0" smtClean="0">
                <a:solidFill>
                  <a:schemeClr val="tx2"/>
                </a:solidFill>
              </a:rPr>
              <a:t> </a:t>
            </a:r>
            <a:r>
              <a:rPr lang="el-GR" sz="2700" dirty="0" smtClean="0">
                <a:solidFill>
                  <a:schemeClr val="tx2"/>
                </a:solidFill>
              </a:rPr>
              <a:t>ΑΠΟ ΤΗ ΓΝΩΣΤΙΚΗ </a:t>
            </a:r>
            <a:r>
              <a:rPr lang="en-US" sz="2700" dirty="0" smtClean="0"/>
              <a:t/>
            </a:r>
            <a:br>
              <a:rPr lang="en-US" sz="2700" dirty="0" smtClean="0"/>
            </a:br>
            <a:r>
              <a:rPr lang="el-GR" sz="2700" dirty="0" smtClean="0">
                <a:solidFill>
                  <a:schemeClr val="tx2"/>
                </a:solidFill>
              </a:rPr>
              <a:t> ΣΤΗ ΣΥΝΑΙΣΘΗΜΑΤΙΚΗ ΝΟΗΜΟΣΥΝΗ</a:t>
            </a:r>
            <a:endParaRPr lang="el-GR" sz="2700" dirty="0"/>
          </a:p>
        </p:txBody>
      </p:sp>
      <p:sp>
        <p:nvSpPr>
          <p:cNvPr id="3" name="2 - Θέση περιεχομένου"/>
          <p:cNvSpPr>
            <a:spLocks noGrp="1"/>
          </p:cNvSpPr>
          <p:nvPr>
            <p:ph idx="1"/>
          </p:nvPr>
        </p:nvSpPr>
        <p:spPr/>
        <p:txBody>
          <a:bodyPr>
            <a:normAutofit/>
          </a:bodyPr>
          <a:lstStyle/>
          <a:p>
            <a:endParaRPr lang="el-GR" dirty="0" smtClean="0"/>
          </a:p>
          <a:p>
            <a:pPr algn="ctr">
              <a:buNone/>
            </a:pPr>
            <a:endParaRPr lang="en-US" sz="3200" b="1" dirty="0" smtClean="0">
              <a:solidFill>
                <a:schemeClr val="tx2"/>
              </a:solidFill>
            </a:endParaRPr>
          </a:p>
          <a:p>
            <a:pPr algn="ctr">
              <a:buNone/>
            </a:pPr>
            <a:r>
              <a:rPr lang="el-GR" sz="3200" b="1" dirty="0" smtClean="0">
                <a:solidFill>
                  <a:schemeClr val="tx2"/>
                </a:solidFill>
              </a:rPr>
              <a:t> </a:t>
            </a:r>
          </a:p>
          <a:p>
            <a:pPr>
              <a:buNone/>
            </a:pPr>
            <a:endParaRPr lang="el-GR" dirty="0" smtClean="0"/>
          </a:p>
          <a:p>
            <a:endParaRPr lang="el-GR" dirty="0" smtClean="0"/>
          </a:p>
        </p:txBody>
      </p:sp>
      <p:pic>
        <p:nvPicPr>
          <p:cNvPr id="4" name="Picture 2" descr="C:\Users\LS-11020\Desktop\1.jpg"/>
          <p:cNvPicPr>
            <a:picLocks noChangeAspect="1" noChangeArrowheads="1"/>
          </p:cNvPicPr>
          <p:nvPr/>
        </p:nvPicPr>
        <p:blipFill>
          <a:blip r:embed="rId2"/>
          <a:srcRect/>
          <a:stretch>
            <a:fillRect/>
          </a:stretch>
        </p:blipFill>
        <p:spPr bwMode="auto">
          <a:xfrm>
            <a:off x="845608" y="1609725"/>
            <a:ext cx="6462184" cy="484663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2200" dirty="0" smtClean="0">
                <a:solidFill>
                  <a:schemeClr val="tx2"/>
                </a:solidFill>
              </a:rPr>
              <a:t>EQ </a:t>
            </a:r>
            <a:r>
              <a:rPr lang="el-GR" sz="2200" dirty="0" err="1" smtClean="0">
                <a:solidFill>
                  <a:schemeClr val="tx2"/>
                </a:solidFill>
              </a:rPr>
              <a:t>Vs</a:t>
            </a:r>
            <a:r>
              <a:rPr lang="el-GR" sz="2200" dirty="0" smtClean="0">
                <a:solidFill>
                  <a:schemeClr val="tx2"/>
                </a:solidFill>
              </a:rPr>
              <a:t> IQ… </a:t>
            </a:r>
            <a:br>
              <a:rPr lang="el-GR" sz="2200" dirty="0" smtClean="0">
                <a:solidFill>
                  <a:schemeClr val="tx2"/>
                </a:solidFill>
              </a:rPr>
            </a:br>
            <a:r>
              <a:rPr lang="el-GR" sz="2200" dirty="0" err="1" smtClean="0">
                <a:solidFill>
                  <a:schemeClr val="tx2"/>
                </a:solidFill>
              </a:rPr>
              <a:t>ΠοιοΣ</a:t>
            </a:r>
            <a:r>
              <a:rPr lang="el-GR" sz="2200" dirty="0" smtClean="0">
                <a:solidFill>
                  <a:schemeClr val="tx2"/>
                </a:solidFill>
              </a:rPr>
              <a:t> </a:t>
            </a:r>
            <a:r>
              <a:rPr lang="el-GR" sz="2200" dirty="0" err="1" smtClean="0">
                <a:solidFill>
                  <a:schemeClr val="tx2"/>
                </a:solidFill>
              </a:rPr>
              <a:t>δεκτηΣ</a:t>
            </a:r>
            <a:r>
              <a:rPr lang="el-GR" sz="2200" dirty="0" smtClean="0">
                <a:solidFill>
                  <a:schemeClr val="tx2"/>
                </a:solidFill>
              </a:rPr>
              <a:t> </a:t>
            </a:r>
            <a:r>
              <a:rPr lang="el-GR" sz="2200" dirty="0" err="1" smtClean="0">
                <a:solidFill>
                  <a:schemeClr val="tx2"/>
                </a:solidFill>
              </a:rPr>
              <a:t>εΙναι</a:t>
            </a:r>
            <a:r>
              <a:rPr lang="el-GR" sz="2200" dirty="0" smtClean="0">
                <a:solidFill>
                  <a:schemeClr val="tx2"/>
                </a:solidFill>
              </a:rPr>
              <a:t> </a:t>
            </a:r>
            <a:r>
              <a:rPr lang="el-GR" sz="2200" dirty="0" err="1" smtClean="0">
                <a:solidFill>
                  <a:schemeClr val="tx2"/>
                </a:solidFill>
              </a:rPr>
              <a:t>ισχυρΟτεροΣ</a:t>
            </a:r>
            <a:r>
              <a:rPr lang="el-GR" sz="2200" dirty="0" smtClean="0">
                <a:solidFill>
                  <a:schemeClr val="tx2"/>
                </a:solidFill>
              </a:rPr>
              <a:t>;</a:t>
            </a:r>
            <a:r>
              <a:rPr lang="el-GR" dirty="0" smtClean="0"/>
              <a:t/>
            </a:r>
            <a:br>
              <a:rPr lang="el-GR" dirty="0" smtClean="0"/>
            </a:br>
            <a:endParaRPr lang="el-GR" dirty="0"/>
          </a:p>
        </p:txBody>
      </p:sp>
      <p:pic>
        <p:nvPicPr>
          <p:cNvPr id="4" name="Picture 3" descr="C:\Users\LS-11020\Desktop\maxresdefault.jpg"/>
          <p:cNvPicPr>
            <a:picLocks noGrp="1" noChangeAspect="1" noChangeArrowheads="1"/>
          </p:cNvPicPr>
          <p:nvPr>
            <p:ph idx="1"/>
          </p:nvPr>
        </p:nvPicPr>
        <p:blipFill>
          <a:blip r:embed="rId2"/>
          <a:srcRect/>
          <a:stretch>
            <a:fillRect/>
          </a:stretch>
        </p:blipFill>
        <p:spPr bwMode="auto">
          <a:xfrm>
            <a:off x="457200" y="1997075"/>
            <a:ext cx="7239000" cy="407193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solidFill>
                  <a:schemeClr val="tx2"/>
                </a:solidFill>
              </a:rPr>
              <a:t>ΝΟΗΤΙΚΗ ΙΚΑΝΟΤΗΤΑ -</a:t>
            </a:r>
            <a:r>
              <a:rPr lang="en-US" b="1" dirty="0" smtClean="0">
                <a:solidFill>
                  <a:schemeClr val="tx2"/>
                </a:solidFill>
              </a:rPr>
              <a:t> I.Q. </a:t>
            </a:r>
            <a:r>
              <a:rPr lang="el-GR" b="1" dirty="0" smtClean="0"/>
              <a:t/>
            </a:r>
            <a:br>
              <a:rPr lang="el-GR" b="1" dirty="0" smtClean="0"/>
            </a:br>
            <a:endParaRPr lang="el-GR" dirty="0"/>
          </a:p>
        </p:txBody>
      </p:sp>
      <p:sp>
        <p:nvSpPr>
          <p:cNvPr id="3" name="2 - Θέση περιεχομένου"/>
          <p:cNvSpPr>
            <a:spLocks noGrp="1"/>
          </p:cNvSpPr>
          <p:nvPr>
            <p:ph idx="1"/>
          </p:nvPr>
        </p:nvSpPr>
        <p:spPr>
          <a:xfrm>
            <a:off x="457200" y="1357298"/>
            <a:ext cx="7400948" cy="4357718"/>
          </a:xfrm>
        </p:spPr>
        <p:txBody>
          <a:bodyPr/>
          <a:lstStyle/>
          <a:p>
            <a:pPr>
              <a:lnSpc>
                <a:spcPct val="90000"/>
              </a:lnSpc>
              <a:buClr>
                <a:schemeClr val="tx2"/>
              </a:buClr>
              <a:buFont typeface="Wingdings" pitchFamily="2" charset="2"/>
              <a:buChar char="§"/>
            </a:pPr>
            <a:r>
              <a:rPr lang="el-GR" sz="2800" b="1" dirty="0" smtClean="0">
                <a:solidFill>
                  <a:schemeClr val="tx2"/>
                </a:solidFill>
              </a:rPr>
              <a:t>Διανόηση – Ψυχική διεργασία</a:t>
            </a:r>
          </a:p>
          <a:p>
            <a:pPr>
              <a:lnSpc>
                <a:spcPct val="90000"/>
              </a:lnSpc>
              <a:buClr>
                <a:schemeClr val="tx2"/>
              </a:buClr>
              <a:buFont typeface="Wingdings" pitchFamily="2" charset="2"/>
              <a:buChar char="§"/>
            </a:pPr>
            <a:r>
              <a:rPr lang="el-GR" sz="2800" b="1" dirty="0" smtClean="0">
                <a:solidFill>
                  <a:schemeClr val="tx2"/>
                </a:solidFill>
              </a:rPr>
              <a:t>Μάθηση – Πρόσληψη πληροφοριών, Εκμάθηση νέων συμπεριφορών</a:t>
            </a:r>
          </a:p>
          <a:p>
            <a:pPr>
              <a:lnSpc>
                <a:spcPct val="90000"/>
              </a:lnSpc>
              <a:buClr>
                <a:schemeClr val="tx2"/>
              </a:buClr>
              <a:buFont typeface="Wingdings" pitchFamily="2" charset="2"/>
              <a:buChar char="§"/>
            </a:pPr>
            <a:r>
              <a:rPr lang="el-GR" sz="2800" b="1" dirty="0" smtClean="0">
                <a:solidFill>
                  <a:schemeClr val="tx2"/>
                </a:solidFill>
              </a:rPr>
              <a:t>Συγκέντρωση – Προσήλωση </a:t>
            </a:r>
          </a:p>
          <a:p>
            <a:pPr>
              <a:lnSpc>
                <a:spcPct val="90000"/>
              </a:lnSpc>
              <a:buClr>
                <a:schemeClr val="tx2"/>
              </a:buClr>
              <a:buFont typeface="Wingdings" pitchFamily="2" charset="2"/>
              <a:buChar char="§"/>
            </a:pPr>
            <a:r>
              <a:rPr lang="el-GR" sz="2800" b="1" dirty="0" smtClean="0">
                <a:solidFill>
                  <a:schemeClr val="tx2"/>
                </a:solidFill>
              </a:rPr>
              <a:t>Προσαρμογή – Σε νέες άγνωστες καταστάσεις και συνθέσεις γνωστών δεδομένων</a:t>
            </a:r>
          </a:p>
          <a:p>
            <a:pPr>
              <a:lnSpc>
                <a:spcPct val="90000"/>
              </a:lnSpc>
              <a:buClr>
                <a:schemeClr val="tx2"/>
              </a:buClr>
              <a:buFont typeface="Wingdings" pitchFamily="2" charset="2"/>
              <a:buChar char="§"/>
            </a:pPr>
            <a:r>
              <a:rPr lang="el-GR" sz="2800" b="1" dirty="0" smtClean="0">
                <a:solidFill>
                  <a:schemeClr val="tx2"/>
                </a:solidFill>
              </a:rPr>
              <a:t>Αφηρημένη Σκέψη – Σύμβολα και έννοιες </a:t>
            </a:r>
            <a:endParaRPr lang="en-GB" sz="2800" b="1" dirty="0" smtClean="0">
              <a:solidFill>
                <a:schemeClr val="tx2"/>
              </a:solidFill>
            </a:endParaRP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700" dirty="0" err="1" smtClean="0">
                <a:solidFill>
                  <a:schemeClr val="tx2"/>
                </a:solidFill>
              </a:rPr>
              <a:t>ΘεωρΙα</a:t>
            </a:r>
            <a:r>
              <a:rPr lang="el-GR" sz="2700" dirty="0" smtClean="0">
                <a:solidFill>
                  <a:schemeClr val="tx2"/>
                </a:solidFill>
              </a:rPr>
              <a:t> </a:t>
            </a:r>
            <a:r>
              <a:rPr lang="el-GR" sz="2700" dirty="0" err="1" smtClean="0">
                <a:solidFill>
                  <a:schemeClr val="tx2"/>
                </a:solidFill>
              </a:rPr>
              <a:t>ΠολλαπλΗσ</a:t>
            </a:r>
            <a:r>
              <a:rPr lang="el-GR" sz="2700" dirty="0" smtClean="0">
                <a:solidFill>
                  <a:schemeClr val="tx2"/>
                </a:solidFill>
              </a:rPr>
              <a:t> </a:t>
            </a:r>
            <a:r>
              <a:rPr lang="el-GR" sz="2700" dirty="0" err="1" smtClean="0">
                <a:solidFill>
                  <a:schemeClr val="tx2"/>
                </a:solidFill>
              </a:rPr>
              <a:t>ΝοημοσΥνησ</a:t>
            </a:r>
            <a:r>
              <a:rPr lang="el-GR" sz="2700" dirty="0" smtClean="0">
                <a:solidFill>
                  <a:schemeClr val="tx2"/>
                </a:solidFill>
              </a:rPr>
              <a:t> </a:t>
            </a:r>
            <a:br>
              <a:rPr lang="el-GR" sz="2700" dirty="0" smtClean="0">
                <a:solidFill>
                  <a:schemeClr val="tx2"/>
                </a:solidFill>
              </a:rPr>
            </a:br>
            <a:r>
              <a:rPr lang="en-US" sz="2700" dirty="0" smtClean="0">
                <a:solidFill>
                  <a:schemeClr val="tx2"/>
                </a:solidFill>
              </a:rPr>
              <a:t>Howard Gardner</a:t>
            </a:r>
            <a:r>
              <a:rPr lang="el-GR" sz="2700" dirty="0" smtClean="0">
                <a:solidFill>
                  <a:schemeClr val="tx2"/>
                </a:solidFill>
              </a:rPr>
              <a:t> </a:t>
            </a:r>
            <a:r>
              <a:rPr lang="el-GR" dirty="0" smtClean="0">
                <a:solidFill>
                  <a:schemeClr val="tx2"/>
                </a:solidFill>
              </a:rPr>
              <a:t>(1)</a:t>
            </a:r>
            <a:endParaRPr lang="el-GR" dirty="0">
              <a:solidFill>
                <a:schemeClr val="tx2"/>
              </a:solidFill>
            </a:endParaRPr>
          </a:p>
        </p:txBody>
      </p:sp>
      <p:sp>
        <p:nvSpPr>
          <p:cNvPr id="3" name="2 - Θέση περιεχομένου"/>
          <p:cNvSpPr>
            <a:spLocks noGrp="1"/>
          </p:cNvSpPr>
          <p:nvPr>
            <p:ph idx="1"/>
          </p:nvPr>
        </p:nvSpPr>
        <p:spPr/>
        <p:txBody>
          <a:bodyPr/>
          <a:lstStyle/>
          <a:p>
            <a:pPr marL="609600" indent="-609600">
              <a:lnSpc>
                <a:spcPct val="90000"/>
              </a:lnSpc>
              <a:buClr>
                <a:schemeClr val="tx2"/>
              </a:buClr>
              <a:buFont typeface="Wingdings" pitchFamily="2" charset="2"/>
              <a:buAutoNum type="arabicPeriod"/>
            </a:pPr>
            <a:r>
              <a:rPr lang="el-GR" b="1" dirty="0" smtClean="0">
                <a:solidFill>
                  <a:schemeClr val="tx2"/>
                </a:solidFill>
              </a:rPr>
              <a:t>Γλωσσική Νοημοσύνη (Συγγραφείς, Ποιητές, Γλωσσολόγοι)</a:t>
            </a:r>
          </a:p>
          <a:p>
            <a:pPr marL="609600" indent="-609600">
              <a:lnSpc>
                <a:spcPct val="90000"/>
              </a:lnSpc>
              <a:buClr>
                <a:schemeClr val="tx2"/>
              </a:buClr>
              <a:buFont typeface="Wingdings" pitchFamily="2" charset="2"/>
              <a:buAutoNum type="arabicPeriod"/>
            </a:pPr>
            <a:r>
              <a:rPr lang="el-GR" b="1" dirty="0" smtClean="0">
                <a:solidFill>
                  <a:schemeClr val="tx2"/>
                </a:solidFill>
              </a:rPr>
              <a:t>Μαθηματική - λογική νοημοσύνη (Μαθηματικοί, Φιλόσοφοι, Επιστήμονες)</a:t>
            </a:r>
          </a:p>
          <a:p>
            <a:pPr marL="609600" indent="-609600">
              <a:lnSpc>
                <a:spcPct val="90000"/>
              </a:lnSpc>
              <a:buClr>
                <a:schemeClr val="tx2"/>
              </a:buClr>
              <a:buFont typeface="Wingdings" pitchFamily="2" charset="2"/>
              <a:buAutoNum type="arabicPeriod"/>
            </a:pPr>
            <a:r>
              <a:rPr lang="el-GR" b="1" dirty="0" smtClean="0">
                <a:solidFill>
                  <a:schemeClr val="tx2"/>
                </a:solidFill>
              </a:rPr>
              <a:t>Μουσική Νοημοσύνη (Συνθέτες, Μαέστροι, Μουσικοί)</a:t>
            </a:r>
          </a:p>
          <a:p>
            <a:pPr marL="609600" indent="-609600">
              <a:lnSpc>
                <a:spcPct val="90000"/>
              </a:lnSpc>
              <a:buClr>
                <a:schemeClr val="tx2"/>
              </a:buClr>
              <a:buFont typeface="Wingdings" pitchFamily="2" charset="2"/>
              <a:buAutoNum type="arabicPeriod"/>
            </a:pPr>
            <a:r>
              <a:rPr lang="el-GR" b="1" dirty="0" smtClean="0">
                <a:solidFill>
                  <a:schemeClr val="tx2"/>
                </a:solidFill>
              </a:rPr>
              <a:t>Χωροταξική Νοημοσύνη (Αρχιτέκτονες, Ζωγράφοι, Γλύπτες)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err="1" smtClean="0">
                <a:solidFill>
                  <a:schemeClr val="tx2"/>
                </a:solidFill>
              </a:rPr>
              <a:t>ΘεωρΙα</a:t>
            </a:r>
            <a:r>
              <a:rPr lang="el-GR" sz="3200" dirty="0" smtClean="0">
                <a:solidFill>
                  <a:schemeClr val="tx2"/>
                </a:solidFill>
              </a:rPr>
              <a:t> </a:t>
            </a:r>
            <a:r>
              <a:rPr lang="el-GR" sz="3200" dirty="0" err="1" smtClean="0">
                <a:solidFill>
                  <a:schemeClr val="tx2"/>
                </a:solidFill>
              </a:rPr>
              <a:t>ΠολλαπλΗσ</a:t>
            </a:r>
            <a:r>
              <a:rPr lang="el-GR" sz="3200" dirty="0" smtClean="0">
                <a:solidFill>
                  <a:schemeClr val="tx2"/>
                </a:solidFill>
              </a:rPr>
              <a:t> </a:t>
            </a:r>
            <a:r>
              <a:rPr lang="el-GR" sz="3200" dirty="0" err="1" smtClean="0">
                <a:solidFill>
                  <a:schemeClr val="tx2"/>
                </a:solidFill>
              </a:rPr>
              <a:t>ΝοημοσΥνησ</a:t>
            </a:r>
            <a:r>
              <a:rPr lang="el-GR" sz="3200" dirty="0" smtClean="0">
                <a:solidFill>
                  <a:schemeClr val="tx2"/>
                </a:solidFill>
              </a:rPr>
              <a:t> </a:t>
            </a:r>
            <a:br>
              <a:rPr lang="el-GR" sz="3200" dirty="0" smtClean="0">
                <a:solidFill>
                  <a:schemeClr val="tx2"/>
                </a:solidFill>
              </a:rPr>
            </a:br>
            <a:r>
              <a:rPr lang="en-US" sz="3200" dirty="0" smtClean="0">
                <a:solidFill>
                  <a:schemeClr val="tx2"/>
                </a:solidFill>
              </a:rPr>
              <a:t>Howard Gardner</a:t>
            </a:r>
            <a:r>
              <a:rPr lang="el-GR" sz="3200" dirty="0" smtClean="0">
                <a:solidFill>
                  <a:schemeClr val="tx2"/>
                </a:solidFill>
              </a:rPr>
              <a:t> (2)</a:t>
            </a:r>
            <a:endParaRPr lang="el-GR" sz="3200" dirty="0"/>
          </a:p>
        </p:txBody>
      </p:sp>
      <p:sp>
        <p:nvSpPr>
          <p:cNvPr id="3" name="2 - Θέση περιεχομένου"/>
          <p:cNvSpPr>
            <a:spLocks noGrp="1"/>
          </p:cNvSpPr>
          <p:nvPr>
            <p:ph idx="1"/>
          </p:nvPr>
        </p:nvSpPr>
        <p:spPr/>
        <p:txBody>
          <a:bodyPr/>
          <a:lstStyle/>
          <a:p>
            <a:pPr>
              <a:buNone/>
            </a:pPr>
            <a:r>
              <a:rPr lang="en-US" dirty="0" smtClean="0">
                <a:solidFill>
                  <a:schemeClr val="tx2"/>
                </a:solidFill>
              </a:rPr>
              <a:t>5. </a:t>
            </a:r>
            <a:r>
              <a:rPr lang="el-GR" b="1" dirty="0" smtClean="0">
                <a:solidFill>
                  <a:schemeClr val="tx2"/>
                </a:solidFill>
              </a:rPr>
              <a:t>Σωματικό-κιναισθητική Νοημοσύνη </a:t>
            </a:r>
            <a:endParaRPr lang="en-US" b="1" dirty="0" smtClean="0">
              <a:solidFill>
                <a:schemeClr val="tx2"/>
              </a:solidFill>
            </a:endParaRPr>
          </a:p>
          <a:p>
            <a:pPr>
              <a:buNone/>
            </a:pPr>
            <a:r>
              <a:rPr lang="en-US" b="1" dirty="0" smtClean="0">
                <a:solidFill>
                  <a:schemeClr val="tx2"/>
                </a:solidFill>
              </a:rPr>
              <a:t>    </a:t>
            </a:r>
            <a:r>
              <a:rPr lang="el-GR" b="1" dirty="0" smtClean="0">
                <a:solidFill>
                  <a:schemeClr val="tx2"/>
                </a:solidFill>
              </a:rPr>
              <a:t>(Χορευτές, Αθλητές, Ηθοποιοί)</a:t>
            </a:r>
            <a:endParaRPr lang="en-US" b="1" dirty="0" smtClean="0">
              <a:solidFill>
                <a:schemeClr val="tx2"/>
              </a:solidFill>
            </a:endParaRPr>
          </a:p>
          <a:p>
            <a:pPr>
              <a:buNone/>
            </a:pPr>
            <a:r>
              <a:rPr lang="en-US" b="1" dirty="0" smtClean="0">
                <a:solidFill>
                  <a:schemeClr val="tx2"/>
                </a:solidFill>
              </a:rPr>
              <a:t>6.</a:t>
            </a:r>
            <a:r>
              <a:rPr lang="el-GR" b="1" dirty="0" smtClean="0">
                <a:solidFill>
                  <a:schemeClr val="tx2"/>
                </a:solidFill>
              </a:rPr>
              <a:t>Διαπροσωπική Νοημοσύνη (Ψυχίατροι, </a:t>
            </a:r>
            <a:r>
              <a:rPr lang="en-US" b="1" dirty="0" smtClean="0">
                <a:solidFill>
                  <a:schemeClr val="tx2"/>
                </a:solidFill>
              </a:rPr>
              <a:t>   </a:t>
            </a:r>
            <a:r>
              <a:rPr lang="el-GR" b="1" dirty="0" smtClean="0">
                <a:solidFill>
                  <a:schemeClr val="tx2"/>
                </a:solidFill>
              </a:rPr>
              <a:t>Πολιτικοί, Θρησκευτικοί Ηγέτες)</a:t>
            </a:r>
            <a:endParaRPr lang="en-US" b="1" dirty="0" smtClean="0">
              <a:solidFill>
                <a:schemeClr val="tx2"/>
              </a:solidFill>
            </a:endParaRPr>
          </a:p>
          <a:p>
            <a:pPr>
              <a:buNone/>
            </a:pPr>
            <a:r>
              <a:rPr lang="en-US" b="1" dirty="0" smtClean="0">
                <a:solidFill>
                  <a:schemeClr val="tx2"/>
                </a:solidFill>
              </a:rPr>
              <a:t>7. </a:t>
            </a:r>
            <a:r>
              <a:rPr lang="el-GR" b="1" dirty="0" err="1" smtClean="0">
                <a:solidFill>
                  <a:schemeClr val="tx2"/>
                </a:solidFill>
              </a:rPr>
              <a:t>Ενδοπροσωπική</a:t>
            </a:r>
            <a:r>
              <a:rPr lang="el-GR" b="1" dirty="0" smtClean="0">
                <a:solidFill>
                  <a:schemeClr val="tx2"/>
                </a:solidFill>
              </a:rPr>
              <a:t> Νοημοσύνη (Γνώση</a:t>
            </a:r>
            <a:r>
              <a:rPr lang="en-US" b="1" dirty="0" smtClean="0">
                <a:solidFill>
                  <a:schemeClr val="tx2"/>
                </a:solidFill>
              </a:rPr>
              <a:t>  </a:t>
            </a:r>
          </a:p>
          <a:p>
            <a:pPr>
              <a:buNone/>
            </a:pPr>
            <a:r>
              <a:rPr lang="en-US" b="1" dirty="0" smtClean="0">
                <a:solidFill>
                  <a:schemeClr val="tx2"/>
                </a:solidFill>
              </a:rPr>
              <a:t>   </a:t>
            </a:r>
            <a:r>
              <a:rPr lang="el-GR" b="1" dirty="0" smtClean="0">
                <a:solidFill>
                  <a:schemeClr val="tx2"/>
                </a:solidFill>
              </a:rPr>
              <a:t> Εαυτού)</a:t>
            </a:r>
            <a:endParaRPr lang="en-US" b="1" dirty="0" smtClean="0">
              <a:solidFill>
                <a:schemeClr val="tx2"/>
              </a:solidFill>
            </a:endParaRPr>
          </a:p>
          <a:p>
            <a:pPr>
              <a:buNone/>
            </a:pPr>
            <a:r>
              <a:rPr lang="en-US" b="1" dirty="0" smtClean="0">
                <a:solidFill>
                  <a:schemeClr val="tx2"/>
                </a:solidFill>
              </a:rPr>
              <a:t>8. </a:t>
            </a:r>
            <a:r>
              <a:rPr lang="el-GR" b="1" dirty="0" smtClean="0">
                <a:solidFill>
                  <a:schemeClr val="tx2"/>
                </a:solidFill>
              </a:rPr>
              <a:t>Νατουραλιστική Νοημοσύνη (Βιολόγοι, Ασχολούνται με τη Φύση)</a:t>
            </a:r>
            <a:endParaRPr lang="el-GR" b="1" dirty="0">
              <a:solidFill>
                <a:schemeClr val="tx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solidFill>
                  <a:schemeClr val="tx2"/>
                </a:solidFill>
              </a:rPr>
              <a:t>ΣκΕΦΤΟΜΑΣΤΕ…</a:t>
            </a:r>
            <a:endParaRPr lang="el-GR" sz="3200" dirty="0">
              <a:solidFill>
                <a:schemeClr val="tx2"/>
              </a:solidFill>
            </a:endParaRPr>
          </a:p>
        </p:txBody>
      </p:sp>
      <p:sp>
        <p:nvSpPr>
          <p:cNvPr id="3" name="2 - Θέση περιεχομένου"/>
          <p:cNvSpPr>
            <a:spLocks noGrp="1"/>
          </p:cNvSpPr>
          <p:nvPr>
            <p:ph idx="1"/>
          </p:nvPr>
        </p:nvSpPr>
        <p:spPr>
          <a:xfrm>
            <a:off x="457200" y="1285860"/>
            <a:ext cx="7239000" cy="5169876"/>
          </a:xfrm>
        </p:spPr>
        <p:txBody>
          <a:bodyPr>
            <a:normAutofit fontScale="92500" lnSpcReduction="10000"/>
          </a:bodyPr>
          <a:lstStyle/>
          <a:p>
            <a:pPr>
              <a:buNone/>
            </a:pPr>
            <a:endParaRPr lang="el-GR" b="1" dirty="0" smtClean="0">
              <a:solidFill>
                <a:schemeClr val="tx2"/>
              </a:solidFill>
            </a:endParaRPr>
          </a:p>
          <a:p>
            <a:pPr>
              <a:buNone/>
            </a:pPr>
            <a:r>
              <a:rPr lang="el-GR" sz="3000" b="1" dirty="0" smtClean="0">
                <a:solidFill>
                  <a:schemeClr val="tx2"/>
                </a:solidFill>
              </a:rPr>
              <a:t>Τι…</a:t>
            </a:r>
          </a:p>
          <a:p>
            <a:pPr>
              <a:buClr>
                <a:schemeClr val="tx2"/>
              </a:buClr>
              <a:buFont typeface="Wingdings" pitchFamily="2" charset="2"/>
              <a:buChar char="q"/>
            </a:pPr>
            <a:r>
              <a:rPr lang="el-GR" b="1" dirty="0" smtClean="0">
                <a:solidFill>
                  <a:schemeClr val="tx2"/>
                </a:solidFill>
              </a:rPr>
              <a:t>Μας αρέσει                         </a:t>
            </a:r>
          </a:p>
          <a:p>
            <a:pPr>
              <a:buClr>
                <a:schemeClr val="tx2"/>
              </a:buClr>
              <a:buFont typeface="Wingdings" pitchFamily="2" charset="2"/>
              <a:buChar char="q"/>
            </a:pPr>
            <a:r>
              <a:rPr lang="el-GR" b="1" dirty="0" smtClean="0">
                <a:solidFill>
                  <a:schemeClr val="tx2"/>
                </a:solidFill>
              </a:rPr>
              <a:t>Δεν μας αρέσει</a:t>
            </a:r>
          </a:p>
          <a:p>
            <a:pPr>
              <a:buClr>
                <a:schemeClr val="tx2"/>
              </a:buClr>
              <a:buFont typeface="Wingdings" pitchFamily="2" charset="2"/>
              <a:buChar char="q"/>
            </a:pPr>
            <a:r>
              <a:rPr lang="el-GR" b="1" dirty="0" smtClean="0">
                <a:solidFill>
                  <a:schemeClr val="tx2"/>
                </a:solidFill>
              </a:rPr>
              <a:t>Αποφεύγουμε</a:t>
            </a:r>
          </a:p>
          <a:p>
            <a:pPr>
              <a:buClr>
                <a:schemeClr val="tx2"/>
              </a:buClr>
              <a:buFont typeface="Wingdings" pitchFamily="2" charset="2"/>
              <a:buChar char="q"/>
            </a:pPr>
            <a:r>
              <a:rPr lang="el-GR" b="1" dirty="0" smtClean="0">
                <a:solidFill>
                  <a:schemeClr val="tx2"/>
                </a:solidFill>
              </a:rPr>
              <a:t>Μας προσελκύει</a:t>
            </a:r>
          </a:p>
          <a:p>
            <a:pPr>
              <a:buClr>
                <a:schemeClr val="tx2"/>
              </a:buClr>
              <a:buFont typeface="Wingdings" pitchFamily="2" charset="2"/>
              <a:buChar char="q"/>
            </a:pPr>
            <a:r>
              <a:rPr lang="el-GR" b="1" dirty="0" smtClean="0">
                <a:solidFill>
                  <a:schemeClr val="tx2"/>
                </a:solidFill>
              </a:rPr>
              <a:t>Φιλοδοξούμε να κάνουμε</a:t>
            </a:r>
            <a:endParaRPr lang="en-GB" b="1" dirty="0" smtClean="0">
              <a:solidFill>
                <a:schemeClr val="tx2"/>
              </a:solidFill>
            </a:endParaRPr>
          </a:p>
          <a:p>
            <a:pPr algn="ctr">
              <a:spcBef>
                <a:spcPct val="50000"/>
              </a:spcBef>
              <a:buClr>
                <a:schemeClr val="tx2"/>
              </a:buClr>
              <a:buFont typeface="Wingdings" pitchFamily="2" charset="2"/>
              <a:buChar char="Ø"/>
            </a:pPr>
            <a:endParaRPr lang="el-GR" sz="2400" b="1" dirty="0" smtClean="0">
              <a:solidFill>
                <a:schemeClr val="tx2"/>
              </a:solidFill>
            </a:endParaRPr>
          </a:p>
          <a:p>
            <a:pPr algn="ctr">
              <a:spcBef>
                <a:spcPct val="50000"/>
              </a:spcBef>
              <a:buClr>
                <a:schemeClr val="tx2"/>
              </a:buClr>
              <a:buFont typeface="Wingdings" pitchFamily="2" charset="2"/>
              <a:buChar char="Ø"/>
            </a:pPr>
            <a:endParaRPr lang="el-GR" sz="2400" b="1" dirty="0" smtClean="0">
              <a:solidFill>
                <a:schemeClr val="tx2"/>
              </a:solidFill>
            </a:endParaRPr>
          </a:p>
          <a:p>
            <a:pPr algn="ctr">
              <a:spcBef>
                <a:spcPct val="50000"/>
              </a:spcBef>
              <a:buClr>
                <a:schemeClr val="tx2"/>
              </a:buClr>
              <a:buFont typeface="Wingdings" pitchFamily="2" charset="2"/>
              <a:buChar char="Ø"/>
            </a:pPr>
            <a:r>
              <a:rPr lang="el-GR" sz="2800" b="1" dirty="0" smtClean="0">
                <a:solidFill>
                  <a:schemeClr val="tx2"/>
                </a:solidFill>
              </a:rPr>
              <a:t>Τι μας υποκινεί?</a:t>
            </a:r>
          </a:p>
          <a:p>
            <a:pPr algn="ctr">
              <a:spcBef>
                <a:spcPct val="50000"/>
              </a:spcBef>
              <a:buClr>
                <a:schemeClr val="tx2"/>
              </a:buClr>
              <a:buFont typeface="Wingdings" pitchFamily="2" charset="2"/>
              <a:buChar char="Ø"/>
            </a:pPr>
            <a:r>
              <a:rPr lang="el-GR" sz="2800" b="1" dirty="0" smtClean="0">
                <a:solidFill>
                  <a:schemeClr val="tx2"/>
                </a:solidFill>
              </a:rPr>
              <a:t>Τι μας σταματά</a:t>
            </a:r>
            <a:r>
              <a:rPr lang="el-GR" sz="2800" b="1" dirty="0" smtClean="0">
                <a:solidFill>
                  <a:schemeClr val="tx2">
                    <a:lumMod val="75000"/>
                  </a:schemeClr>
                </a:solidFill>
              </a:rPr>
              <a:t>?</a:t>
            </a:r>
            <a:endParaRPr lang="en-GB" sz="2800" b="1" dirty="0" smtClean="0">
              <a:solidFill>
                <a:schemeClr val="tx2">
                  <a:lumMod val="75000"/>
                </a:schemeClr>
              </a:solidFill>
            </a:endParaRPr>
          </a:p>
          <a:p>
            <a:endParaRPr lang="el-GR" b="1" dirty="0"/>
          </a:p>
        </p:txBody>
      </p:sp>
      <p:sp>
        <p:nvSpPr>
          <p:cNvPr id="4" name="3 - Ορθογώνιο"/>
          <p:cNvSpPr/>
          <p:nvPr/>
        </p:nvSpPr>
        <p:spPr>
          <a:xfrm>
            <a:off x="4357686" y="1571612"/>
            <a:ext cx="3357586" cy="2677656"/>
          </a:xfrm>
          <a:prstGeom prst="rect">
            <a:avLst/>
          </a:prstGeom>
        </p:spPr>
        <p:txBody>
          <a:bodyPr wrap="square">
            <a:spAutoFit/>
          </a:bodyPr>
          <a:lstStyle/>
          <a:p>
            <a:pPr algn="r">
              <a:buNone/>
            </a:pPr>
            <a:endParaRPr lang="el-GR" sz="2400" b="1" dirty="0" smtClean="0">
              <a:solidFill>
                <a:schemeClr val="tx2"/>
              </a:solidFill>
            </a:endParaRPr>
          </a:p>
          <a:p>
            <a:pPr algn="r">
              <a:buNone/>
            </a:pPr>
            <a:r>
              <a:rPr lang="el-GR" sz="2400" b="1" dirty="0" smtClean="0">
                <a:solidFill>
                  <a:schemeClr val="tx2"/>
                </a:solidFill>
              </a:rPr>
              <a:t>Πώς χειριζόμαστε…</a:t>
            </a:r>
          </a:p>
          <a:p>
            <a:pPr algn="r">
              <a:buClr>
                <a:schemeClr val="tx2"/>
              </a:buClr>
            </a:pPr>
            <a:r>
              <a:rPr lang="el-GR" sz="2400" b="1" dirty="0" smtClean="0">
                <a:solidFill>
                  <a:schemeClr val="tx2"/>
                </a:solidFill>
              </a:rPr>
              <a:t>Τον θυμό</a:t>
            </a:r>
          </a:p>
          <a:p>
            <a:pPr algn="r">
              <a:buClr>
                <a:schemeClr val="tx2"/>
              </a:buClr>
            </a:pPr>
            <a:r>
              <a:rPr lang="el-GR" sz="2400" b="1" dirty="0" smtClean="0">
                <a:solidFill>
                  <a:schemeClr val="tx2"/>
                </a:solidFill>
              </a:rPr>
              <a:t>Την απογοήτευση</a:t>
            </a:r>
          </a:p>
          <a:p>
            <a:pPr algn="r">
              <a:buClr>
                <a:schemeClr val="tx2"/>
              </a:buClr>
            </a:pPr>
            <a:r>
              <a:rPr lang="el-GR" sz="2400" b="1" dirty="0" smtClean="0">
                <a:solidFill>
                  <a:schemeClr val="tx2"/>
                </a:solidFill>
              </a:rPr>
              <a:t>Την κριτική</a:t>
            </a:r>
          </a:p>
          <a:p>
            <a:pPr algn="r">
              <a:buClr>
                <a:schemeClr val="tx2"/>
              </a:buClr>
            </a:pPr>
            <a:r>
              <a:rPr lang="el-GR" sz="2400" b="1" dirty="0" smtClean="0">
                <a:solidFill>
                  <a:schemeClr val="tx2"/>
                </a:solidFill>
              </a:rPr>
              <a:t>Την επιτυχία</a:t>
            </a:r>
          </a:p>
          <a:p>
            <a:pPr algn="r">
              <a:buClr>
                <a:schemeClr val="tx2"/>
              </a:buClr>
            </a:pPr>
            <a:r>
              <a:rPr lang="el-GR" sz="2400" b="1" dirty="0" smtClean="0">
                <a:solidFill>
                  <a:schemeClr val="tx2"/>
                </a:solidFill>
              </a:rPr>
              <a:t>Τη χαρά</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tx2">
                    <a:lumMod val="75000"/>
                  </a:schemeClr>
                </a:solidFill>
              </a:rPr>
              <a:t> ΤΑ συναισθηματα </a:t>
            </a:r>
            <a:r>
              <a:rPr lang="el-GR" dirty="0" err="1" smtClean="0">
                <a:solidFill>
                  <a:schemeClr val="tx2">
                    <a:lumMod val="75000"/>
                  </a:schemeClr>
                </a:solidFill>
              </a:rPr>
              <a:t>ΕιΝΑΙ</a:t>
            </a:r>
            <a:r>
              <a:rPr lang="el-GR" dirty="0" smtClean="0">
                <a:solidFill>
                  <a:schemeClr val="tx2">
                    <a:lumMod val="75000"/>
                  </a:schemeClr>
                </a:solidFill>
              </a:rPr>
              <a:t>…</a:t>
            </a:r>
            <a:endParaRPr lang="el-GR" dirty="0">
              <a:solidFill>
                <a:schemeClr val="tx2">
                  <a:lumMod val="75000"/>
                </a:schemeClr>
              </a:solidFill>
            </a:endParaRPr>
          </a:p>
        </p:txBody>
      </p:sp>
      <p:sp>
        <p:nvSpPr>
          <p:cNvPr id="3" name="2 - Θέση περιεχομένου"/>
          <p:cNvSpPr>
            <a:spLocks noGrp="1"/>
          </p:cNvSpPr>
          <p:nvPr>
            <p:ph idx="1"/>
          </p:nvPr>
        </p:nvSpPr>
        <p:spPr/>
        <p:txBody>
          <a:bodyPr/>
          <a:lstStyle/>
          <a:p>
            <a:r>
              <a:rPr lang="el-GR" b="1" dirty="0" smtClean="0">
                <a:solidFill>
                  <a:schemeClr val="tx2">
                    <a:lumMod val="75000"/>
                  </a:schemeClr>
                </a:solidFill>
              </a:rPr>
              <a:t>οι συγκινησιακές αντιδράσεις που έλκουν τους ανθρώπους σε συγκεκριμένους τρόπους δράσης, ανάλογα με τις συνθήκες της ζωής τους </a:t>
            </a:r>
          </a:p>
          <a:p>
            <a:pPr>
              <a:buNone/>
            </a:pPr>
            <a:r>
              <a:rPr lang="el-GR" b="1" dirty="0" smtClean="0">
                <a:solidFill>
                  <a:schemeClr val="tx2">
                    <a:lumMod val="75000"/>
                  </a:schemeClr>
                </a:solidFill>
              </a:rPr>
              <a:t>  (</a:t>
            </a:r>
            <a:r>
              <a:rPr lang="en-US" b="1" dirty="0" smtClean="0">
                <a:solidFill>
                  <a:schemeClr val="tx2">
                    <a:lumMod val="75000"/>
                  </a:schemeClr>
                </a:solidFill>
              </a:rPr>
              <a:t>Cole </a:t>
            </a:r>
            <a:r>
              <a:rPr lang="el-GR" b="1" dirty="0" smtClean="0">
                <a:solidFill>
                  <a:schemeClr val="tx2">
                    <a:lumMod val="75000"/>
                  </a:schemeClr>
                </a:solidFill>
              </a:rPr>
              <a:t>&amp;</a:t>
            </a:r>
            <a:r>
              <a:rPr lang="en-US" b="1" dirty="0" smtClean="0">
                <a:solidFill>
                  <a:schemeClr val="tx2">
                    <a:lumMod val="75000"/>
                  </a:schemeClr>
                </a:solidFill>
              </a:rPr>
              <a:t> Cole</a:t>
            </a:r>
            <a:r>
              <a:rPr lang="el-GR" b="1" dirty="0" smtClean="0">
                <a:solidFill>
                  <a:schemeClr val="tx2">
                    <a:lumMod val="75000"/>
                  </a:schemeClr>
                </a:solidFill>
              </a:rPr>
              <a:t>, </a:t>
            </a:r>
            <a:r>
              <a:rPr lang="en-US" b="1" dirty="0" smtClean="0">
                <a:solidFill>
                  <a:schemeClr val="tx2">
                    <a:lumMod val="75000"/>
                  </a:schemeClr>
                </a:solidFill>
              </a:rPr>
              <a:t>2001) </a:t>
            </a:r>
            <a:endParaRPr lang="el-GR" b="1" dirty="0" smtClean="0">
              <a:solidFill>
                <a:schemeClr val="tx2">
                  <a:lumMod val="75000"/>
                </a:schemeClr>
              </a:solidFill>
            </a:endParaRPr>
          </a:p>
          <a:p>
            <a:r>
              <a:rPr lang="el-GR" b="1" dirty="0" smtClean="0">
                <a:solidFill>
                  <a:schemeClr val="tx2">
                    <a:lumMod val="75000"/>
                  </a:schemeClr>
                </a:solidFill>
              </a:rPr>
              <a:t>οτιδήποτε νιώθει ένα άτομο, όταν αξιολογεί ένα γεγονός με συγκεκριμένο τρόπο και συνήθως οδηγεί σε αλλαγές στον ανθρώπινο οργανισμό ή τη συμπεριφορά</a:t>
            </a:r>
          </a:p>
          <a:p>
            <a:pPr>
              <a:buNone/>
            </a:pPr>
            <a:r>
              <a:rPr lang="el-GR" b="1" dirty="0" smtClean="0">
                <a:solidFill>
                  <a:schemeClr val="tx2">
                    <a:lumMod val="75000"/>
                  </a:schemeClr>
                </a:solidFill>
              </a:rPr>
              <a:t>  (</a:t>
            </a:r>
            <a:r>
              <a:rPr lang="en-US" b="1" dirty="0" smtClean="0">
                <a:solidFill>
                  <a:schemeClr val="tx2">
                    <a:lumMod val="75000"/>
                  </a:schemeClr>
                </a:solidFill>
              </a:rPr>
              <a:t>Goleman</a:t>
            </a:r>
            <a:r>
              <a:rPr lang="el-GR" b="1" dirty="0" smtClean="0">
                <a:solidFill>
                  <a:schemeClr val="tx2">
                    <a:lumMod val="75000"/>
                  </a:schemeClr>
                </a:solidFill>
              </a:rPr>
              <a:t>,</a:t>
            </a:r>
            <a:r>
              <a:rPr lang="en-US" b="1" dirty="0" smtClean="0">
                <a:solidFill>
                  <a:schemeClr val="tx2">
                    <a:lumMod val="75000"/>
                  </a:schemeClr>
                </a:solidFill>
              </a:rPr>
              <a:t>2001)</a:t>
            </a:r>
            <a:endParaRPr lang="el-GR" b="1" dirty="0">
              <a:solidFill>
                <a:schemeClr val="tx2">
                  <a:lumMod val="7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928</TotalTime>
  <Words>990</Words>
  <Application>Microsoft Office PowerPoint</Application>
  <PresentationFormat>Προβολή στην οθόνη (4:3)</PresentationFormat>
  <Paragraphs>124</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Αφθονία</vt:lpstr>
      <vt:lpstr>Η ΣΥΝΑΙΣΘΗΜΑΤΙΚΗ ΝΟΗΜΟΣΥΝΗ ΣΤΗ ΖΩΗ ΜΑΣ</vt:lpstr>
      <vt:lpstr>Εισαγωγη</vt:lpstr>
      <vt:lpstr>  ΑΠΟ ΤΗ ΓΝΩΣΤΙΚΗ   ΣΤΗ ΣΥΝΑΙΣΘΗΜΑΤΙΚΗ ΝΟΗΜΟΣΥΝΗ</vt:lpstr>
      <vt:lpstr>EQ Vs IQ…  ΠοιοΣ δεκτηΣ εΙναι ισχυρΟτεροΣ; </vt:lpstr>
      <vt:lpstr>ΝΟΗΤΙΚΗ ΙΚΑΝΟΤΗΤΑ - I.Q.  </vt:lpstr>
      <vt:lpstr>ΘεωρΙα ΠολλαπλΗσ ΝοημοσΥνησ  Howard Gardner (1)</vt:lpstr>
      <vt:lpstr>ΘεωρΙα ΠολλαπλΗσ ΝοημοσΥνησ  Howard Gardner (2)</vt:lpstr>
      <vt:lpstr>ΣκΕΦΤΟΜΑΣΤΕ…</vt:lpstr>
      <vt:lpstr> ΤΑ συναισθηματα ΕιΝΑΙ…</vt:lpstr>
      <vt:lpstr>Συναισθηματικη Νοημοσύνη  Η νοημοσυνη τησ καρδιασ (1)</vt:lpstr>
      <vt:lpstr>Συναισθηματικη Νοημοσύνη(2)</vt:lpstr>
      <vt:lpstr>Συναισθηματικη Νοημοσύνη(3)</vt:lpstr>
      <vt:lpstr>ΣυναισθηματικΕΣ ΔΕΞΙΟΤΗΤΕΣ  (P. Salovey)</vt:lpstr>
      <vt:lpstr>ΤΙ ΕΙΝΑΙ Η ΕΝΣΥΝΑΙΣΘΗΣΗ(EMPATHY)</vt:lpstr>
      <vt:lpstr> ΣυναισθηματικΗ ΝοημοσΥνη και εργασία</vt:lpstr>
      <vt:lpstr>Η συμβολη  τησ ΣυναισθηματικΗσ ΝοημοσΥνησ στην εργασια</vt:lpstr>
      <vt:lpstr>Η ΣυναισθηματικΗ ΝοημοσΥνη στην  εκπαιδευση</vt:lpstr>
      <vt:lpstr>ΣΧΕΣΕΙΣ ΕΚΠΑΙΔΕΥΤΙΚΟΥ- ΜΑΘΗΤΩΝ ΚΑΙ ΜΑΘΗΤΩΝ ΜΕΤΑΞΥ ΤΟΥΣ (1)</vt:lpstr>
      <vt:lpstr>Συναισθηματικη ενδυναμωση των μαθητων</vt:lpstr>
      <vt:lpstr>ΕΠΙΛΟΓΟΣ</vt:lpstr>
      <vt:lpstr>ΤΕΛΟΣ ΠΑΡΟΥΣΙΑΣΗΣ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ΣΥΝΑΙΣΘΗΜΑΤΙΚΗ ΝΟΗΜΟΣΥΝΗ ΣΤΗ ΖΩΗ ΜΑΣ</dc:title>
  <dc:creator>LS-11020</dc:creator>
  <cp:lastModifiedBy>LS-11020</cp:lastModifiedBy>
  <cp:revision>149</cp:revision>
  <dcterms:created xsi:type="dcterms:W3CDTF">2023-03-20T19:03:07Z</dcterms:created>
  <dcterms:modified xsi:type="dcterms:W3CDTF">2023-11-15T20:19:32Z</dcterms:modified>
</cp:coreProperties>
</file>